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4E185-0E00-4CBA-AF2F-5F5697337C41}" v="8" dt="2025-04-09T12:20:11.402"/>
    <p1510:client id="{A6C5EA62-9D7E-4F0F-BBBE-99F31A8585F1}" v="2" dt="2025-04-09T13:48:36.15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336" y="-5850"/>
      </p:cViewPr>
      <p:guideLst>
        <p:guide orient="horz" pos="2880"/>
        <p:guide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Regla" userId="0cd6aac2-b128-4e65-b74f-c21d2a2733bc" providerId="ADAL" clId="{93A4E185-0E00-4CBA-AF2F-5F5697337C41}"/>
    <pc:docChg chg="undo redo custSel modSld">
      <pc:chgData name="Virginia Regla" userId="0cd6aac2-b128-4e65-b74f-c21d2a2733bc" providerId="ADAL" clId="{93A4E185-0E00-4CBA-AF2F-5F5697337C41}" dt="2025-04-09T12:31:24.720" v="1103" actId="20577"/>
      <pc:docMkLst>
        <pc:docMk/>
      </pc:docMkLst>
      <pc:sldChg chg="addSp delSp modSp mod">
        <pc:chgData name="Virginia Regla" userId="0cd6aac2-b128-4e65-b74f-c21d2a2733bc" providerId="ADAL" clId="{93A4E185-0E00-4CBA-AF2F-5F5697337C41}" dt="2025-04-09T12:31:24.720" v="1103" actId="20577"/>
        <pc:sldMkLst>
          <pc:docMk/>
          <pc:sldMk cId="0" sldId="256"/>
        </pc:sldMkLst>
        <pc:spChg chg="mod">
          <ac:chgData name="Virginia Regla" userId="0cd6aac2-b128-4e65-b74f-c21d2a2733bc" providerId="ADAL" clId="{93A4E185-0E00-4CBA-AF2F-5F5697337C41}" dt="2025-04-09T11:47:31.975" v="333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9:21.866" v="353" actId="6559"/>
          <ac:spMkLst>
            <pc:docMk/>
            <pc:sldMk cId="0" sldId="256"/>
            <ac:spMk id="4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37:28.769" v="273" actId="2711"/>
          <ac:spMkLst>
            <pc:docMk/>
            <pc:sldMk cId="0" sldId="256"/>
            <ac:spMk id="5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8:38.722" v="342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4:53.482" v="471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4:58.476" v="472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8T21:19:58.283" v="163" actId="2711"/>
          <ac:spMkLst>
            <pc:docMk/>
            <pc:sldMk cId="0" sldId="256"/>
            <ac:spMk id="9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9:07.023" v="352" actId="2711"/>
          <ac:spMkLst>
            <pc:docMk/>
            <pc:sldMk cId="0" sldId="256"/>
            <ac:spMk id="11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07:35.046" v="834" actId="255"/>
          <ac:spMkLst>
            <pc:docMk/>
            <pc:sldMk cId="0" sldId="256"/>
            <ac:spMk id="12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13:52.159" v="1011" actId="255"/>
          <ac:spMkLst>
            <pc:docMk/>
            <pc:sldMk cId="0" sldId="256"/>
            <ac:spMk id="13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8:21.500" v="338" actId="2711"/>
          <ac:spMkLst>
            <pc:docMk/>
            <pc:sldMk cId="0" sldId="256"/>
            <ac:spMk id="14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16:45.528" v="1027" actId="6559"/>
          <ac:spMkLst>
            <pc:docMk/>
            <pc:sldMk cId="0" sldId="256"/>
            <ac:spMk id="15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20:27.076" v="1052" actId="14100"/>
          <ac:spMkLst>
            <pc:docMk/>
            <pc:sldMk cId="0" sldId="256"/>
            <ac:spMk id="22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8:54.957" v="351" actId="20577"/>
          <ac:spMkLst>
            <pc:docMk/>
            <pc:sldMk cId="0" sldId="256"/>
            <ac:spMk id="23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6:36.456" v="533" actId="1038"/>
          <ac:spMkLst>
            <pc:docMk/>
            <pc:sldMk cId="0" sldId="256"/>
            <ac:spMk id="24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2:36.514" v="446" actId="1036"/>
          <ac:spMkLst>
            <pc:docMk/>
            <pc:sldMk cId="0" sldId="256"/>
            <ac:spMk id="28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2:36.514" v="446" actId="1036"/>
          <ac:spMkLst>
            <pc:docMk/>
            <pc:sldMk cId="0" sldId="256"/>
            <ac:spMk id="29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8:15.866" v="571" actId="14100"/>
          <ac:spMkLst>
            <pc:docMk/>
            <pc:sldMk cId="0" sldId="256"/>
            <ac:spMk id="30" creationId="{00000000-0000-0000-0000-000000000000}"/>
          </ac:spMkLst>
        </pc:spChg>
        <pc:spChg chg="del mod">
          <ac:chgData name="Virginia Regla" userId="0cd6aac2-b128-4e65-b74f-c21d2a2733bc" providerId="ADAL" clId="{93A4E185-0E00-4CBA-AF2F-5F5697337C41}" dt="2025-04-09T11:57:38.785" v="550" actId="478"/>
          <ac:spMkLst>
            <pc:docMk/>
            <pc:sldMk cId="0" sldId="256"/>
            <ac:spMk id="31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5:33.225" v="494" actId="1035"/>
          <ac:spMkLst>
            <pc:docMk/>
            <pc:sldMk cId="0" sldId="256"/>
            <ac:spMk id="32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8:38.874" v="578" actId="20577"/>
          <ac:spMkLst>
            <pc:docMk/>
            <pc:sldMk cId="0" sldId="256"/>
            <ac:spMk id="33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5:33.225" v="494" actId="1035"/>
          <ac:spMkLst>
            <pc:docMk/>
            <pc:sldMk cId="0" sldId="256"/>
            <ac:spMk id="34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6:59.119" v="539" actId="21"/>
          <ac:spMkLst>
            <pc:docMk/>
            <pc:sldMk cId="0" sldId="256"/>
            <ac:spMk id="35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6:48.029" v="536" actId="1038"/>
          <ac:spMkLst>
            <pc:docMk/>
            <pc:sldMk cId="0" sldId="256"/>
            <ac:spMk id="36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29:26.053" v="1085" actId="20577"/>
          <ac:spMkLst>
            <pc:docMk/>
            <pc:sldMk cId="0" sldId="256"/>
            <ac:spMk id="37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6:48.029" v="536" actId="1038"/>
          <ac:spMkLst>
            <pc:docMk/>
            <pc:sldMk cId="0" sldId="256"/>
            <ac:spMk id="38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16:26.135" v="1026" actId="14100"/>
          <ac:spMkLst>
            <pc:docMk/>
            <pc:sldMk cId="0" sldId="256"/>
            <ac:spMk id="39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6:48.029" v="536" actId="1038"/>
          <ac:spMkLst>
            <pc:docMk/>
            <pc:sldMk cId="0" sldId="256"/>
            <ac:spMk id="40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8:49.423" v="587" actId="2057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56:48.029" v="536" actId="1038"/>
          <ac:spMkLst>
            <pc:docMk/>
            <pc:sldMk cId="0" sldId="256"/>
            <ac:spMk id="42" creationId="{00000000-0000-0000-0000-000000000000}"/>
          </ac:spMkLst>
        </pc:spChg>
        <pc:spChg chg="del mod">
          <ac:chgData name="Virginia Regla" userId="0cd6aac2-b128-4e65-b74f-c21d2a2733bc" providerId="ADAL" clId="{93A4E185-0E00-4CBA-AF2F-5F5697337C41}" dt="2025-04-09T12:10:18.509" v="961" actId="478"/>
          <ac:spMkLst>
            <pc:docMk/>
            <pc:sldMk cId="0" sldId="256"/>
            <ac:spMk id="43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15:42.235" v="1019" actId="6559"/>
          <ac:spMkLst>
            <pc:docMk/>
            <pc:sldMk cId="0" sldId="256"/>
            <ac:spMk id="49" creationId="{00000000-0000-0000-0000-000000000000}"/>
          </ac:spMkLst>
        </pc:spChg>
        <pc:spChg chg="del mod">
          <ac:chgData name="Virginia Regla" userId="0cd6aac2-b128-4e65-b74f-c21d2a2733bc" providerId="ADAL" clId="{93A4E185-0E00-4CBA-AF2F-5F5697337C41}" dt="2025-04-09T12:11:39.200" v="991" actId="478"/>
          <ac:spMkLst>
            <pc:docMk/>
            <pc:sldMk cId="0" sldId="256"/>
            <ac:spMk id="53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39:26.541" v="279" actId="255"/>
          <ac:spMkLst>
            <pc:docMk/>
            <pc:sldMk cId="0" sldId="256"/>
            <ac:spMk id="58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06:42.522" v="827" actId="1036"/>
          <ac:spMkLst>
            <pc:docMk/>
            <pc:sldMk cId="0" sldId="256"/>
            <ac:spMk id="86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20:02.026" v="1044" actId="14100"/>
          <ac:spMkLst>
            <pc:docMk/>
            <pc:sldMk cId="0" sldId="256"/>
            <ac:spMk id="87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8T23:00:41.212" v="219" actId="1038"/>
          <ac:spMkLst>
            <pc:docMk/>
            <pc:sldMk cId="0" sldId="256"/>
            <ac:spMk id="97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39:35.684" v="280" actId="255"/>
          <ac:spMkLst>
            <pc:docMk/>
            <pc:sldMk cId="0" sldId="256"/>
            <ac:spMk id="99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2:31:24.720" v="1103" actId="20577"/>
          <ac:spMkLst>
            <pc:docMk/>
            <pc:sldMk cId="0" sldId="256"/>
            <ac:spMk id="100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8:21.500" v="338" actId="2711"/>
          <ac:spMkLst>
            <pc:docMk/>
            <pc:sldMk cId="0" sldId="256"/>
            <ac:spMk id="102" creationId="{00000000-0000-0000-0000-000000000000}"/>
          </ac:spMkLst>
        </pc:spChg>
        <pc:spChg chg="mod">
          <ac:chgData name="Virginia Regla" userId="0cd6aac2-b128-4e65-b74f-c21d2a2733bc" providerId="ADAL" clId="{93A4E185-0E00-4CBA-AF2F-5F5697337C41}" dt="2025-04-09T11:48:21.500" v="338" actId="2711"/>
          <ac:spMkLst>
            <pc:docMk/>
            <pc:sldMk cId="0" sldId="256"/>
            <ac:spMk id="106" creationId="{00000000-0000-0000-0000-000000000000}"/>
          </ac:spMkLst>
        </pc:spChg>
        <pc:spChg chg="add del mod">
          <ac:chgData name="Virginia Regla" userId="0cd6aac2-b128-4e65-b74f-c21d2a2733bc" providerId="ADAL" clId="{93A4E185-0E00-4CBA-AF2F-5F5697337C41}" dt="2025-04-09T11:42:45.612" v="307" actId="22"/>
          <ac:spMkLst>
            <pc:docMk/>
            <pc:sldMk cId="0" sldId="256"/>
            <ac:spMk id="109" creationId="{B56728BE-F3F7-5C9F-8D22-CBC43DB5E6BD}"/>
          </ac:spMkLst>
        </pc:spChg>
        <pc:spChg chg="add mod">
          <ac:chgData name="Virginia Regla" userId="0cd6aac2-b128-4e65-b74f-c21d2a2733bc" providerId="ADAL" clId="{93A4E185-0E00-4CBA-AF2F-5F5697337C41}" dt="2025-04-09T11:52:36.514" v="446" actId="1036"/>
          <ac:spMkLst>
            <pc:docMk/>
            <pc:sldMk cId="0" sldId="256"/>
            <ac:spMk id="111" creationId="{85B2D476-7228-486C-9687-F0561C3E05F2}"/>
          </ac:spMkLst>
        </pc:spChg>
        <pc:spChg chg="add mod">
          <ac:chgData name="Virginia Regla" userId="0cd6aac2-b128-4e65-b74f-c21d2a2733bc" providerId="ADAL" clId="{93A4E185-0E00-4CBA-AF2F-5F5697337C41}" dt="2025-04-09T12:16:26.135" v="1026" actId="14100"/>
          <ac:spMkLst>
            <pc:docMk/>
            <pc:sldMk cId="0" sldId="256"/>
            <ac:spMk id="112" creationId="{C0EBE5E2-F9EC-8C6E-5AF3-E3F9D5EFEE62}"/>
          </ac:spMkLst>
        </pc:spChg>
        <pc:spChg chg="add mod">
          <ac:chgData name="Virginia Regla" userId="0cd6aac2-b128-4e65-b74f-c21d2a2733bc" providerId="ADAL" clId="{93A4E185-0E00-4CBA-AF2F-5F5697337C41}" dt="2025-04-09T12:16:26.135" v="1026" actId="14100"/>
          <ac:spMkLst>
            <pc:docMk/>
            <pc:sldMk cId="0" sldId="256"/>
            <ac:spMk id="113" creationId="{322CF757-24A3-DEA4-5AF0-464046124E15}"/>
          </ac:spMkLst>
        </pc:spChg>
        <pc:spChg chg="add mod">
          <ac:chgData name="Virginia Regla" userId="0cd6aac2-b128-4e65-b74f-c21d2a2733bc" providerId="ADAL" clId="{93A4E185-0E00-4CBA-AF2F-5F5697337C41}" dt="2025-04-09T12:16:01.602" v="1022" actId="1076"/>
          <ac:spMkLst>
            <pc:docMk/>
            <pc:sldMk cId="0" sldId="256"/>
            <ac:spMk id="114" creationId="{0932B49F-AAAC-E611-458B-28246586C8B0}"/>
          </ac:spMkLst>
        </pc:spChg>
        <pc:spChg chg="add mod">
          <ac:chgData name="Virginia Regla" userId="0cd6aac2-b128-4e65-b74f-c21d2a2733bc" providerId="ADAL" clId="{93A4E185-0E00-4CBA-AF2F-5F5697337C41}" dt="2025-04-09T12:20:05.328" v="1046" actId="1076"/>
          <ac:spMkLst>
            <pc:docMk/>
            <pc:sldMk cId="0" sldId="256"/>
            <ac:spMk id="115" creationId="{32C04A3D-1FB8-CC96-8A03-C92073186E48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18" creationId="{4442EA12-1A3C-F2AC-4E51-EE344D13D406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20" creationId="{9F5EB10C-4048-C9B6-61AA-88A385ACB7C3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22" creationId="{E3767F9D-4C9F-CBF6-F851-B16CD49B7D3C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26" creationId="{5392EF8D-7EF2-12BA-62F3-7946321A7DC7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27" creationId="{78224F76-F4A9-8876-49FB-B61F86622624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28" creationId="{1E6CD77C-42E7-8374-926F-369D6315EA41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30" creationId="{918D3BC9-D45E-13E7-8C4B-812769391301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31" creationId="{47DD452A-13A2-F371-8DA9-135B33ADFAA9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33" creationId="{C45C2A97-B7D9-4D4B-CEC0-473610214252}"/>
          </ac:spMkLst>
        </pc:spChg>
        <pc:spChg chg="mod">
          <ac:chgData name="Virginia Regla" userId="0cd6aac2-b128-4e65-b74f-c21d2a2733bc" providerId="ADAL" clId="{93A4E185-0E00-4CBA-AF2F-5F5697337C41}" dt="2025-04-09T12:20:11.402" v="1048" actId="571"/>
          <ac:spMkLst>
            <pc:docMk/>
            <pc:sldMk cId="0" sldId="256"/>
            <ac:spMk id="134" creationId="{F23AEC3A-0B1F-8426-2F70-FE381887C27A}"/>
          </ac:spMkLst>
        </pc:spChg>
        <pc:picChg chg="mod">
          <ac:chgData name="Virginia Regla" userId="0cd6aac2-b128-4e65-b74f-c21d2a2733bc" providerId="ADAL" clId="{93A4E185-0E00-4CBA-AF2F-5F5697337C41}" dt="2025-04-09T12:20:50.703" v="1054" actId="1035"/>
          <ac:picMkLst>
            <pc:docMk/>
            <pc:sldMk cId="0" sldId="256"/>
            <ac:picMk id="95" creationId="{00000000-0000-0000-0000-000000000000}"/>
          </ac:picMkLst>
        </pc:picChg>
        <pc:picChg chg="mod">
          <ac:chgData name="Virginia Regla" userId="0cd6aac2-b128-4e65-b74f-c21d2a2733bc" providerId="ADAL" clId="{93A4E185-0E00-4CBA-AF2F-5F5697337C41}" dt="2025-04-09T12:21:00.258" v="1059" actId="1036"/>
          <ac:picMkLst>
            <pc:docMk/>
            <pc:sldMk cId="0" sldId="256"/>
            <ac:picMk id="96" creationId="{00000000-0000-0000-0000-000000000000}"/>
          </ac:picMkLst>
        </pc:picChg>
      </pc:sldChg>
    </pc:docChg>
  </pc:docChgLst>
  <pc:docChgLst>
    <pc:chgData name="Vinicius Ricardo Da Silva" userId="54fa95c1-4125-4fd6-8b17-a23953f5fe5e" providerId="ADAL" clId="{A6C5EA62-9D7E-4F0F-BBBE-99F31A8585F1}"/>
    <pc:docChg chg="undo redo custSel modSld">
      <pc:chgData name="Vinicius Ricardo Da Silva" userId="54fa95c1-4125-4fd6-8b17-a23953f5fe5e" providerId="ADAL" clId="{A6C5EA62-9D7E-4F0F-BBBE-99F31A8585F1}" dt="2025-04-09T18:06:25.503" v="356" actId="1076"/>
      <pc:docMkLst>
        <pc:docMk/>
      </pc:docMkLst>
      <pc:sldChg chg="modSp mod">
        <pc:chgData name="Vinicius Ricardo Da Silva" userId="54fa95c1-4125-4fd6-8b17-a23953f5fe5e" providerId="ADAL" clId="{A6C5EA62-9D7E-4F0F-BBBE-99F31A8585F1}" dt="2025-04-09T18:06:25.503" v="356" actId="1076"/>
        <pc:sldMkLst>
          <pc:docMk/>
          <pc:sldMk cId="0" sldId="256"/>
        </pc:sldMkLst>
        <pc:spChg chg="mod">
          <ac:chgData name="Vinicius Ricardo Da Silva" userId="54fa95c1-4125-4fd6-8b17-a23953f5fe5e" providerId="ADAL" clId="{A6C5EA62-9D7E-4F0F-BBBE-99F31A8585F1}" dt="2025-04-09T13:51:03.889" v="8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3:52:45.775" v="9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3:57:05.075" v="128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3:57:27.872" v="13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5:59:05.728" v="208" actId="20577"/>
          <ac:spMkLst>
            <pc:docMk/>
            <pc:sldMk cId="0" sldId="256"/>
            <ac:spMk id="12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8:06:25.503" v="356" actId="1076"/>
          <ac:spMkLst>
            <pc:docMk/>
            <pc:sldMk cId="0" sldId="256"/>
            <ac:spMk id="13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5:12:51.017" v="192" actId="14100"/>
          <ac:spMkLst>
            <pc:docMk/>
            <pc:sldMk cId="0" sldId="256"/>
            <ac:spMk id="14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3:49:01.952" v="83" actId="2057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3:55:23.068" v="122" actId="20577"/>
          <ac:spMkLst>
            <pc:docMk/>
            <pc:sldMk cId="0" sldId="256"/>
            <ac:spMk id="23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3:55:56.875" v="124" actId="20577"/>
          <ac:spMkLst>
            <pc:docMk/>
            <pc:sldMk cId="0" sldId="256"/>
            <ac:spMk id="28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4:00:27.690" v="155" actId="1076"/>
          <ac:spMkLst>
            <pc:docMk/>
            <pc:sldMk cId="0" sldId="256"/>
            <ac:spMk id="30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4:01:23.031" v="172" actId="20577"/>
          <ac:spMkLst>
            <pc:docMk/>
            <pc:sldMk cId="0" sldId="256"/>
            <ac:spMk id="33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4:01:32.614" v="179" actId="20577"/>
          <ac:spMkLst>
            <pc:docMk/>
            <pc:sldMk cId="0" sldId="256"/>
            <ac:spMk id="37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5:15:14.271" v="202" actId="122"/>
          <ac:spMkLst>
            <pc:docMk/>
            <pc:sldMk cId="0" sldId="256"/>
            <ac:spMk id="39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4:01:41.217" v="186" actId="2057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6:03:33.310" v="282" actId="20577"/>
          <ac:spMkLst>
            <pc:docMk/>
            <pc:sldMk cId="0" sldId="256"/>
            <ac:spMk id="49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8:05:54.214" v="347" actId="20577"/>
          <ac:spMkLst>
            <pc:docMk/>
            <pc:sldMk cId="0" sldId="256"/>
            <ac:spMk id="100" creationId="{00000000-0000-0000-0000-000000000000}"/>
          </ac:spMkLst>
        </pc:spChg>
        <pc:spChg chg="mod">
          <ac:chgData name="Vinicius Ricardo Da Silva" userId="54fa95c1-4125-4fd6-8b17-a23953f5fe5e" providerId="ADAL" clId="{A6C5EA62-9D7E-4F0F-BBBE-99F31A8585F1}" dt="2025-04-09T15:15:21.691" v="203" actId="122"/>
          <ac:spMkLst>
            <pc:docMk/>
            <pc:sldMk cId="0" sldId="256"/>
            <ac:spMk id="112" creationId="{C0EBE5E2-F9EC-8C6E-5AF3-E3F9D5EFEE62}"/>
          </ac:spMkLst>
        </pc:spChg>
        <pc:spChg chg="mod">
          <ac:chgData name="Vinicius Ricardo Da Silva" userId="54fa95c1-4125-4fd6-8b17-a23953f5fe5e" providerId="ADAL" clId="{A6C5EA62-9D7E-4F0F-BBBE-99F31A8585F1}" dt="2025-04-09T13:58:15.066" v="132" actId="20577"/>
          <ac:spMkLst>
            <pc:docMk/>
            <pc:sldMk cId="0" sldId="256"/>
            <ac:spMk id="113" creationId="{322CF757-24A3-DEA4-5AF0-464046124E15}"/>
          </ac:spMkLst>
        </pc:spChg>
        <pc:spChg chg="mod">
          <ac:chgData name="Vinicius Ricardo Da Silva" userId="54fa95c1-4125-4fd6-8b17-a23953f5fe5e" providerId="ADAL" clId="{A6C5EA62-9D7E-4F0F-BBBE-99F31A8585F1}" dt="2025-04-09T16:04:06.728" v="292" actId="20577"/>
          <ac:spMkLst>
            <pc:docMk/>
            <pc:sldMk cId="0" sldId="256"/>
            <ac:spMk id="114" creationId="{0932B49F-AAAC-E611-458B-28246586C8B0}"/>
          </ac:spMkLst>
        </pc:spChg>
        <pc:spChg chg="mod">
          <ac:chgData name="Vinicius Ricardo Da Silva" userId="54fa95c1-4125-4fd6-8b17-a23953f5fe5e" providerId="ADAL" clId="{A6C5EA62-9D7E-4F0F-BBBE-99F31A8585F1}" dt="2025-04-09T16:04:33.122" v="295" actId="20577"/>
          <ac:spMkLst>
            <pc:docMk/>
            <pc:sldMk cId="0" sldId="256"/>
            <ac:spMk id="115" creationId="{32C04A3D-1FB8-CC96-8A03-C92073186E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313167"/>
            <a:ext cx="7560309" cy="9378950"/>
          </a:xfrm>
          <a:custGeom>
            <a:avLst/>
            <a:gdLst/>
            <a:ahLst/>
            <a:cxnLst/>
            <a:rect l="l" t="t" r="r" b="b"/>
            <a:pathLst>
              <a:path w="7560309" h="9378950">
                <a:moveTo>
                  <a:pt x="0" y="9378835"/>
                </a:moveTo>
                <a:lnTo>
                  <a:pt x="7559992" y="9378835"/>
                </a:lnTo>
                <a:lnTo>
                  <a:pt x="7559992" y="0"/>
                </a:lnTo>
                <a:lnTo>
                  <a:pt x="0" y="0"/>
                </a:lnTo>
                <a:lnTo>
                  <a:pt x="0" y="9378835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59099" y="3642631"/>
            <a:ext cx="5612765" cy="1834514"/>
          </a:xfrm>
          <a:custGeom>
            <a:avLst/>
            <a:gdLst/>
            <a:ahLst/>
            <a:cxnLst/>
            <a:rect l="l" t="t" r="r" b="b"/>
            <a:pathLst>
              <a:path w="5612764" h="1834514">
                <a:moveTo>
                  <a:pt x="0" y="1298930"/>
                </a:moveTo>
                <a:lnTo>
                  <a:pt x="233006" y="1298930"/>
                </a:lnTo>
                <a:lnTo>
                  <a:pt x="281317" y="1295032"/>
                </a:lnTo>
                <a:lnTo>
                  <a:pt x="327147" y="1283746"/>
                </a:lnTo>
                <a:lnTo>
                  <a:pt x="369883" y="1265685"/>
                </a:lnTo>
                <a:lnTo>
                  <a:pt x="408911" y="1241463"/>
                </a:lnTo>
                <a:lnTo>
                  <a:pt x="443617" y="1211692"/>
                </a:lnTo>
                <a:lnTo>
                  <a:pt x="473388" y="1176987"/>
                </a:lnTo>
                <a:lnTo>
                  <a:pt x="497612" y="1137959"/>
                </a:lnTo>
                <a:lnTo>
                  <a:pt x="515674" y="1095223"/>
                </a:lnTo>
                <a:lnTo>
                  <a:pt x="526961" y="1049391"/>
                </a:lnTo>
                <a:lnTo>
                  <a:pt x="530860" y="1001077"/>
                </a:lnTo>
                <a:lnTo>
                  <a:pt x="530860" y="297853"/>
                </a:lnTo>
                <a:lnTo>
                  <a:pt x="534758" y="249538"/>
                </a:lnTo>
                <a:lnTo>
                  <a:pt x="546044" y="203707"/>
                </a:lnTo>
                <a:lnTo>
                  <a:pt x="564105" y="160970"/>
                </a:lnTo>
                <a:lnTo>
                  <a:pt x="588327" y="121943"/>
                </a:lnTo>
                <a:lnTo>
                  <a:pt x="618097" y="87237"/>
                </a:lnTo>
                <a:lnTo>
                  <a:pt x="652803" y="57467"/>
                </a:lnTo>
                <a:lnTo>
                  <a:pt x="691830" y="33245"/>
                </a:lnTo>
                <a:lnTo>
                  <a:pt x="734567" y="15184"/>
                </a:lnTo>
                <a:lnTo>
                  <a:pt x="780398" y="3898"/>
                </a:lnTo>
                <a:lnTo>
                  <a:pt x="828713" y="0"/>
                </a:lnTo>
                <a:lnTo>
                  <a:pt x="877023" y="3898"/>
                </a:lnTo>
                <a:lnTo>
                  <a:pt x="922852" y="15184"/>
                </a:lnTo>
                <a:lnTo>
                  <a:pt x="965586" y="33245"/>
                </a:lnTo>
                <a:lnTo>
                  <a:pt x="1004612" y="57467"/>
                </a:lnTo>
                <a:lnTo>
                  <a:pt x="1039317" y="87237"/>
                </a:lnTo>
                <a:lnTo>
                  <a:pt x="1069086" y="121943"/>
                </a:lnTo>
                <a:lnTo>
                  <a:pt x="1093308" y="160970"/>
                </a:lnTo>
                <a:lnTo>
                  <a:pt x="1111369" y="203707"/>
                </a:lnTo>
                <a:lnTo>
                  <a:pt x="1122655" y="249538"/>
                </a:lnTo>
                <a:lnTo>
                  <a:pt x="1126553" y="297853"/>
                </a:lnTo>
                <a:lnTo>
                  <a:pt x="1126553" y="1536420"/>
                </a:lnTo>
                <a:lnTo>
                  <a:pt x="1130452" y="1584734"/>
                </a:lnTo>
                <a:lnTo>
                  <a:pt x="1141739" y="1630566"/>
                </a:lnTo>
                <a:lnTo>
                  <a:pt x="1159801" y="1673302"/>
                </a:lnTo>
                <a:lnTo>
                  <a:pt x="1184024" y="1712330"/>
                </a:lnTo>
                <a:lnTo>
                  <a:pt x="1213796" y="1747035"/>
                </a:lnTo>
                <a:lnTo>
                  <a:pt x="1248502" y="1776806"/>
                </a:lnTo>
                <a:lnTo>
                  <a:pt x="1287530" y="1801028"/>
                </a:lnTo>
                <a:lnTo>
                  <a:pt x="1330265" y="1819089"/>
                </a:lnTo>
                <a:lnTo>
                  <a:pt x="1376095" y="1830375"/>
                </a:lnTo>
                <a:lnTo>
                  <a:pt x="1424406" y="1834273"/>
                </a:lnTo>
                <a:lnTo>
                  <a:pt x="1472720" y="1830375"/>
                </a:lnTo>
                <a:lnTo>
                  <a:pt x="1518552" y="1819089"/>
                </a:lnTo>
                <a:lnTo>
                  <a:pt x="1561288" y="1801028"/>
                </a:lnTo>
                <a:lnTo>
                  <a:pt x="1600316" y="1776806"/>
                </a:lnTo>
                <a:lnTo>
                  <a:pt x="1635021" y="1747035"/>
                </a:lnTo>
                <a:lnTo>
                  <a:pt x="1664792" y="1712330"/>
                </a:lnTo>
                <a:lnTo>
                  <a:pt x="1689014" y="1673302"/>
                </a:lnTo>
                <a:lnTo>
                  <a:pt x="1707075" y="1630566"/>
                </a:lnTo>
                <a:lnTo>
                  <a:pt x="1718361" y="1584734"/>
                </a:lnTo>
                <a:lnTo>
                  <a:pt x="1722259" y="1536420"/>
                </a:lnTo>
                <a:lnTo>
                  <a:pt x="1722259" y="846886"/>
                </a:lnTo>
                <a:lnTo>
                  <a:pt x="1726158" y="798572"/>
                </a:lnTo>
                <a:lnTo>
                  <a:pt x="1737445" y="752740"/>
                </a:lnTo>
                <a:lnTo>
                  <a:pt x="1755507" y="710004"/>
                </a:lnTo>
                <a:lnTo>
                  <a:pt x="1779730" y="670977"/>
                </a:lnTo>
                <a:lnTo>
                  <a:pt x="1809502" y="636271"/>
                </a:lnTo>
                <a:lnTo>
                  <a:pt x="1844208" y="606501"/>
                </a:lnTo>
                <a:lnTo>
                  <a:pt x="1883236" y="582278"/>
                </a:lnTo>
                <a:lnTo>
                  <a:pt x="1925971" y="564218"/>
                </a:lnTo>
                <a:lnTo>
                  <a:pt x="1971801" y="552932"/>
                </a:lnTo>
                <a:lnTo>
                  <a:pt x="2020112" y="549033"/>
                </a:lnTo>
                <a:lnTo>
                  <a:pt x="5612371" y="549033"/>
                </a:lnTo>
              </a:path>
            </a:pathLst>
          </a:custGeom>
          <a:ln w="12700">
            <a:solidFill>
              <a:srgbClr val="2D53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85277" y="4084111"/>
            <a:ext cx="172389" cy="17238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2245996" y="1689622"/>
            <a:ext cx="4918075" cy="1069975"/>
          </a:xfrm>
          <a:custGeom>
            <a:avLst/>
            <a:gdLst/>
            <a:ahLst/>
            <a:cxnLst/>
            <a:rect l="l" t="t" r="r" b="b"/>
            <a:pathLst>
              <a:path w="4918075" h="1069975">
                <a:moveTo>
                  <a:pt x="4854587" y="0"/>
                </a:moveTo>
                <a:lnTo>
                  <a:pt x="62864" y="0"/>
                </a:lnTo>
                <a:lnTo>
                  <a:pt x="38394" y="4939"/>
                </a:lnTo>
                <a:lnTo>
                  <a:pt x="18411" y="18411"/>
                </a:lnTo>
                <a:lnTo>
                  <a:pt x="4939" y="38394"/>
                </a:lnTo>
                <a:lnTo>
                  <a:pt x="0" y="62865"/>
                </a:lnTo>
                <a:lnTo>
                  <a:pt x="0" y="1006843"/>
                </a:lnTo>
                <a:lnTo>
                  <a:pt x="4939" y="1031314"/>
                </a:lnTo>
                <a:lnTo>
                  <a:pt x="18411" y="1051296"/>
                </a:lnTo>
                <a:lnTo>
                  <a:pt x="38394" y="1064768"/>
                </a:lnTo>
                <a:lnTo>
                  <a:pt x="62864" y="1069708"/>
                </a:lnTo>
                <a:lnTo>
                  <a:pt x="4854587" y="1069708"/>
                </a:lnTo>
                <a:lnTo>
                  <a:pt x="4879058" y="1064768"/>
                </a:lnTo>
                <a:lnTo>
                  <a:pt x="4899040" y="1051296"/>
                </a:lnTo>
                <a:lnTo>
                  <a:pt x="4912512" y="1031314"/>
                </a:lnTo>
                <a:lnTo>
                  <a:pt x="4917452" y="1006843"/>
                </a:lnTo>
                <a:lnTo>
                  <a:pt x="4917452" y="62865"/>
                </a:lnTo>
                <a:lnTo>
                  <a:pt x="4912512" y="38394"/>
                </a:lnTo>
                <a:lnTo>
                  <a:pt x="4899040" y="18411"/>
                </a:lnTo>
                <a:lnTo>
                  <a:pt x="4879058" y="4939"/>
                </a:lnTo>
                <a:lnTo>
                  <a:pt x="48545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430440" y="4114984"/>
            <a:ext cx="1092835" cy="740410"/>
          </a:xfrm>
          <a:custGeom>
            <a:avLst/>
            <a:gdLst/>
            <a:ahLst/>
            <a:cxnLst/>
            <a:rect l="l" t="t" r="r" b="b"/>
            <a:pathLst>
              <a:path w="1092835" h="740410">
                <a:moveTo>
                  <a:pt x="995210" y="0"/>
                </a:moveTo>
                <a:lnTo>
                  <a:pt x="97320" y="0"/>
                </a:lnTo>
                <a:lnTo>
                  <a:pt x="59439" y="7646"/>
                </a:lnTo>
                <a:lnTo>
                  <a:pt x="28505" y="28500"/>
                </a:lnTo>
                <a:lnTo>
                  <a:pt x="7648" y="59434"/>
                </a:lnTo>
                <a:lnTo>
                  <a:pt x="0" y="97320"/>
                </a:lnTo>
                <a:lnTo>
                  <a:pt x="0" y="643064"/>
                </a:lnTo>
                <a:lnTo>
                  <a:pt x="7648" y="680945"/>
                </a:lnTo>
                <a:lnTo>
                  <a:pt x="28505" y="711879"/>
                </a:lnTo>
                <a:lnTo>
                  <a:pt x="59439" y="732736"/>
                </a:lnTo>
                <a:lnTo>
                  <a:pt x="97320" y="740384"/>
                </a:lnTo>
                <a:lnTo>
                  <a:pt x="995210" y="740384"/>
                </a:lnTo>
                <a:lnTo>
                  <a:pt x="1033090" y="732736"/>
                </a:lnTo>
                <a:lnTo>
                  <a:pt x="1064025" y="711879"/>
                </a:lnTo>
                <a:lnTo>
                  <a:pt x="1084882" y="680945"/>
                </a:lnTo>
                <a:lnTo>
                  <a:pt x="1092530" y="643064"/>
                </a:lnTo>
                <a:lnTo>
                  <a:pt x="1092530" y="97320"/>
                </a:lnTo>
                <a:lnTo>
                  <a:pt x="1084882" y="59434"/>
                </a:lnTo>
                <a:lnTo>
                  <a:pt x="1064025" y="28500"/>
                </a:lnTo>
                <a:lnTo>
                  <a:pt x="1033090" y="7646"/>
                </a:lnTo>
                <a:lnTo>
                  <a:pt x="995210" y="0"/>
                </a:lnTo>
                <a:close/>
              </a:path>
            </a:pathLst>
          </a:custGeom>
          <a:solidFill>
            <a:srgbClr val="F8BB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0"/>
            <a:ext cx="7560309" cy="1313180"/>
          </a:xfrm>
          <a:custGeom>
            <a:avLst/>
            <a:gdLst/>
            <a:ahLst/>
            <a:cxnLst/>
            <a:rect l="l" t="t" r="r" b="b"/>
            <a:pathLst>
              <a:path w="7560309" h="1313180">
                <a:moveTo>
                  <a:pt x="7560005" y="1313167"/>
                </a:moveTo>
                <a:lnTo>
                  <a:pt x="0" y="1313167"/>
                </a:lnTo>
                <a:lnTo>
                  <a:pt x="0" y="0"/>
                </a:lnTo>
                <a:lnTo>
                  <a:pt x="7560005" y="0"/>
                </a:lnTo>
                <a:lnTo>
                  <a:pt x="7560005" y="1313167"/>
                </a:lnTo>
                <a:close/>
              </a:path>
            </a:pathLst>
          </a:custGeom>
          <a:solidFill>
            <a:srgbClr val="2D5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39511" y="274557"/>
            <a:ext cx="1842363" cy="3972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274" y="156206"/>
            <a:ext cx="4683176" cy="8912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just">
              <a:lnSpc>
                <a:spcPts val="1700"/>
              </a:lnSpc>
              <a:spcBef>
                <a:spcPts val="125"/>
              </a:spcBef>
            </a:pPr>
            <a:r>
              <a:rPr lang="es-ES" sz="1500" b="1" dirty="0">
                <a:solidFill>
                  <a:srgbClr val="F8BB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Evaluación del papel del análisis de la receptividad endometrial en la mejora de los resultados de la tecnología de reproducción asistida en pacientes de edad avanzada</a:t>
            </a:r>
            <a:endParaRPr lang="pt-BR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6984" y="2451338"/>
            <a:ext cx="7233284" cy="915035"/>
          </a:xfrm>
          <a:custGeom>
            <a:avLst/>
            <a:gdLst/>
            <a:ahLst/>
            <a:cxnLst/>
            <a:rect l="l" t="t" r="r" b="b"/>
            <a:pathLst>
              <a:path w="7233284" h="915035">
                <a:moveTo>
                  <a:pt x="7233020" y="0"/>
                </a:moveTo>
                <a:lnTo>
                  <a:pt x="71831" y="0"/>
                </a:lnTo>
                <a:lnTo>
                  <a:pt x="43869" y="5644"/>
                </a:lnTo>
                <a:lnTo>
                  <a:pt x="21037" y="21037"/>
                </a:lnTo>
                <a:lnTo>
                  <a:pt x="5644" y="43869"/>
                </a:lnTo>
                <a:lnTo>
                  <a:pt x="0" y="71831"/>
                </a:lnTo>
                <a:lnTo>
                  <a:pt x="0" y="843165"/>
                </a:lnTo>
                <a:lnTo>
                  <a:pt x="5644" y="871129"/>
                </a:lnTo>
                <a:lnTo>
                  <a:pt x="21037" y="893965"/>
                </a:lnTo>
                <a:lnTo>
                  <a:pt x="43869" y="909363"/>
                </a:lnTo>
                <a:lnTo>
                  <a:pt x="71831" y="915009"/>
                </a:lnTo>
                <a:lnTo>
                  <a:pt x="7233020" y="915009"/>
                </a:lnTo>
                <a:lnTo>
                  <a:pt x="7233020" y="0"/>
                </a:lnTo>
                <a:close/>
              </a:path>
            </a:pathLst>
          </a:custGeom>
          <a:solidFill>
            <a:srgbClr val="F8BBA0"/>
          </a:solidFill>
        </p:spPr>
        <p:txBody>
          <a:bodyPr wrap="square" lIns="0" tIns="0" rIns="0" bIns="0" rtlCol="0"/>
          <a:lstStyle/>
          <a:p>
            <a:endParaRPr>
              <a:latin typeface="Century Gothic" panose="020B0502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0247" y="1620941"/>
            <a:ext cx="1281430" cy="26802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pt-BR" sz="165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Contexto</a:t>
            </a:r>
            <a:endParaRPr sz="165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976" y="1320018"/>
            <a:ext cx="732790" cy="12039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700" spc="-1105" dirty="0">
                <a:solidFill>
                  <a:srgbClr val="2D5372"/>
                </a:solidFill>
                <a:latin typeface="Arial Black"/>
                <a:cs typeface="Arial Black"/>
              </a:rPr>
              <a:t>1.</a:t>
            </a:r>
            <a:endParaRPr sz="7700" dirty="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622" y="1650243"/>
            <a:ext cx="4683175" cy="75212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lang="pt-BR" sz="2000" b="1" spc="-10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D</a:t>
            </a:r>
            <a:r>
              <a:rPr sz="2000" b="1" spc="-10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e</a:t>
            </a:r>
            <a:r>
              <a:rPr lang="pt-BR" sz="2000" b="1" spc="-10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safiar</a:t>
            </a:r>
            <a:endParaRPr sz="2000" b="1" dirty="0">
              <a:latin typeface="Century Gothic" panose="020B0502020202020204" pitchFamily="34" charset="0"/>
              <a:cs typeface="Arial Black"/>
            </a:endParaRPr>
          </a:p>
          <a:p>
            <a:pPr marL="12700" marR="5080" algn="just">
              <a:lnSpc>
                <a:spcPts val="969"/>
              </a:lnSpc>
              <a:spcBef>
                <a:spcPts val="220"/>
              </a:spcBef>
            </a:pPr>
            <a:r>
              <a:rPr lang="es-ES" sz="1050" dirty="0">
                <a:solidFill>
                  <a:srgbClr val="2D5372"/>
                </a:solidFill>
                <a:latin typeface="Century Gothic" panose="020B0502020202020204" pitchFamily="34" charset="0"/>
                <a:cs typeface="Arial MT"/>
              </a:rPr>
              <a:t>Los resultados de fertilidad en pacientes de edad avanzada a menudo no son óptimos debido al envejecimiento endometrial y al fallo de implantación recurrente (RIF).</a:t>
            </a:r>
            <a:endParaRPr lang="en-US" sz="1050" dirty="0">
              <a:latin typeface="Century Gothic" panose="020B0502020202020204" pitchFamily="34" charset="0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67895" y="3660958"/>
            <a:ext cx="2879027" cy="344805"/>
          </a:xfrm>
          <a:custGeom>
            <a:avLst/>
            <a:gdLst/>
            <a:ahLst/>
            <a:cxnLst/>
            <a:rect l="l" t="t" r="r" b="b"/>
            <a:pathLst>
              <a:path w="2099945" h="344804">
                <a:moveTo>
                  <a:pt x="2028253" y="0"/>
                </a:moveTo>
                <a:lnTo>
                  <a:pt x="71424" y="0"/>
                </a:lnTo>
                <a:lnTo>
                  <a:pt x="43623" y="5613"/>
                </a:lnTo>
                <a:lnTo>
                  <a:pt x="20920" y="20920"/>
                </a:lnTo>
                <a:lnTo>
                  <a:pt x="5613" y="43623"/>
                </a:lnTo>
                <a:lnTo>
                  <a:pt x="0" y="71424"/>
                </a:lnTo>
                <a:lnTo>
                  <a:pt x="0" y="273278"/>
                </a:lnTo>
                <a:lnTo>
                  <a:pt x="5613" y="301080"/>
                </a:lnTo>
                <a:lnTo>
                  <a:pt x="20920" y="323783"/>
                </a:lnTo>
                <a:lnTo>
                  <a:pt x="43623" y="339090"/>
                </a:lnTo>
                <a:lnTo>
                  <a:pt x="71424" y="344703"/>
                </a:lnTo>
                <a:lnTo>
                  <a:pt x="2028253" y="344703"/>
                </a:lnTo>
                <a:lnTo>
                  <a:pt x="2056054" y="339090"/>
                </a:lnTo>
                <a:lnTo>
                  <a:pt x="2078758" y="323783"/>
                </a:lnTo>
                <a:lnTo>
                  <a:pt x="2094065" y="301080"/>
                </a:lnTo>
                <a:lnTo>
                  <a:pt x="2099678" y="273278"/>
                </a:lnTo>
                <a:lnTo>
                  <a:pt x="2099678" y="71424"/>
                </a:lnTo>
                <a:lnTo>
                  <a:pt x="2094065" y="43623"/>
                </a:lnTo>
                <a:lnTo>
                  <a:pt x="2078758" y="20920"/>
                </a:lnTo>
                <a:lnTo>
                  <a:pt x="2056054" y="5613"/>
                </a:lnTo>
                <a:lnTo>
                  <a:pt x="20282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7645" y="3694862"/>
            <a:ext cx="2819632" cy="25391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71120" marR="5080" indent="-59055">
              <a:lnSpc>
                <a:spcPts val="900"/>
              </a:lnSpc>
              <a:spcBef>
                <a:spcPts val="180"/>
              </a:spcBef>
            </a:pPr>
            <a:r>
              <a:rPr lang="es-ES" sz="800" dirty="0">
                <a:solidFill>
                  <a:srgbClr val="2D5372"/>
                </a:solidFill>
                <a:latin typeface="Century Gothic" panose="020B0502020202020204" pitchFamily="34" charset="0"/>
                <a:cs typeface="Arial MT"/>
              </a:rPr>
              <a:t>Un estudio observacional de seguimiento, aleatorizado y controlado realizado entre 2020 y 2023.</a:t>
            </a:r>
            <a:endParaRPr lang="en-US" sz="800" dirty="0">
              <a:latin typeface="Century Gothic" panose="020B0502020202020204" pitchFamily="34" charset="0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4304" y="1084353"/>
            <a:ext cx="348487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2024</a:t>
            </a:r>
            <a:r>
              <a:rPr sz="800" i="1" spc="7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Barbakadze</a:t>
            </a:r>
            <a:r>
              <a:rPr sz="800" i="1" spc="7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et</a:t>
            </a:r>
            <a:r>
              <a:rPr sz="800" i="1" spc="75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al.</a:t>
            </a:r>
            <a:r>
              <a:rPr sz="800" i="1" spc="7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Cureus</a:t>
            </a:r>
            <a:r>
              <a:rPr sz="800" i="1" spc="75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spc="-2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16(6):</a:t>
            </a:r>
            <a:r>
              <a:rPr sz="800" i="1" spc="7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e62949.</a:t>
            </a:r>
            <a:r>
              <a:rPr sz="800" i="1" spc="7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spc="-1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DOI</a:t>
            </a:r>
            <a:r>
              <a:rPr sz="800" i="1" spc="75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800" i="1" spc="-10" dirty="0">
                <a:solidFill>
                  <a:srgbClr val="FFFFFF"/>
                </a:solidFill>
                <a:latin typeface="Avenir Next LT Pro" panose="020B0504020202020204" pitchFamily="34" charset="0"/>
                <a:cs typeface="Arial"/>
              </a:rPr>
              <a:t>10.7759/cureus.62949</a:t>
            </a:r>
            <a:endParaRPr sz="800" dirty="0">
              <a:latin typeface="Avenir Next LT Pro" panose="020B0504020202020204" pitchFamily="34" charset="0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9473" y="7154009"/>
            <a:ext cx="5130800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117465" algn="l"/>
              </a:tabLst>
            </a:pPr>
            <a:r>
              <a:rPr sz="900" u="sng" dirty="0">
                <a:solidFill>
                  <a:srgbClr val="2D5372"/>
                </a:solidFill>
                <a:uFill>
                  <a:solidFill>
                    <a:srgbClr val="B2B2B1"/>
                  </a:solidFill>
                </a:uFill>
                <a:latin typeface="Arial Black"/>
                <a:cs typeface="Arial Black"/>
              </a:rPr>
              <a:t>	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0992" y="3690936"/>
            <a:ext cx="936625" cy="12090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700" spc="-335" dirty="0">
                <a:solidFill>
                  <a:srgbClr val="2D5372"/>
                </a:solidFill>
                <a:latin typeface="Arial Black" panose="020B0A04020102020204" pitchFamily="34" charset="0"/>
                <a:cs typeface="Arial Black"/>
              </a:rPr>
              <a:t>2.</a:t>
            </a:r>
            <a:endParaRPr sz="7700" dirty="0">
              <a:solidFill>
                <a:srgbClr val="2D5372"/>
              </a:solidFill>
              <a:latin typeface="Arial Black" panose="020B0A04020102020204" pitchFamily="34" charset="0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4275" y="6714731"/>
            <a:ext cx="1227455" cy="11118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pt-BR" sz="1650" b="1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Principales</a:t>
            </a:r>
            <a:r>
              <a:rPr lang="pt-BR" sz="165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 resultados</a:t>
            </a:r>
            <a:endParaRPr sz="1650" b="1" dirty="0">
              <a:solidFill>
                <a:srgbClr val="2D5372"/>
              </a:solidFill>
              <a:latin typeface="Century Gothic" panose="020B0502020202020204" pitchFamily="34" charset="0"/>
              <a:cs typeface="Arial Black"/>
            </a:endParaRPr>
          </a:p>
          <a:p>
            <a:pPr marL="12700" marR="314960">
              <a:lnSpc>
                <a:spcPts val="969"/>
              </a:lnSpc>
              <a:spcBef>
                <a:spcPts val="1585"/>
              </a:spcBef>
            </a:pPr>
            <a:r>
              <a:rPr lang="pt-BR" sz="950" b="1" spc="-45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Grupo Estudio</a:t>
            </a:r>
            <a:r>
              <a:rPr lang="pt-BR" sz="950" b="1" spc="-10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lang="pt-BR" sz="950" b="1" spc="-5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Grupo </a:t>
            </a:r>
            <a:r>
              <a:rPr lang="pt-BR" sz="950" b="1" spc="-50" dirty="0" err="1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Control</a:t>
            </a:r>
            <a:r>
              <a:rPr lang="pt-BR" sz="950" b="1" spc="-5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lang="pt-BR" sz="950" b="1" spc="-18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1</a:t>
            </a:r>
            <a:endParaRPr lang="pt-BR" sz="950" b="1" dirty="0">
              <a:latin typeface="Century Gothic" panose="020B0502020202020204" pitchFamily="34" charset="0"/>
              <a:cs typeface="Arial Black"/>
            </a:endParaRPr>
          </a:p>
          <a:p>
            <a:pPr marL="12700">
              <a:lnSpc>
                <a:spcPts val="965"/>
              </a:lnSpc>
            </a:pPr>
            <a:r>
              <a:rPr lang="pt-BR" sz="950" b="1" spc="-50" dirty="0">
                <a:solidFill>
                  <a:srgbClr val="657F99"/>
                </a:solidFill>
                <a:latin typeface="Century Gothic" panose="020B0502020202020204" pitchFamily="34" charset="0"/>
                <a:cs typeface="Arial Black"/>
              </a:rPr>
              <a:t>Grupo </a:t>
            </a:r>
            <a:r>
              <a:rPr lang="pt-BR" sz="950" b="1" spc="-50" dirty="0" err="1">
                <a:solidFill>
                  <a:srgbClr val="657F99"/>
                </a:solidFill>
                <a:latin typeface="Century Gothic" panose="020B0502020202020204" pitchFamily="34" charset="0"/>
                <a:cs typeface="Arial Black"/>
              </a:rPr>
              <a:t>Control</a:t>
            </a:r>
            <a:r>
              <a:rPr sz="950" b="1" spc="-10" dirty="0">
                <a:solidFill>
                  <a:srgbClr val="657F99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sz="950" b="1" spc="-50" dirty="0">
                <a:solidFill>
                  <a:srgbClr val="657F99"/>
                </a:solidFill>
                <a:latin typeface="Century Gothic" panose="020B0502020202020204" pitchFamily="34" charset="0"/>
                <a:cs typeface="Arial Black"/>
              </a:rPr>
              <a:t>2</a:t>
            </a:r>
            <a:endParaRPr sz="95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4188" y="9669728"/>
            <a:ext cx="1392118" cy="26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650" b="1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Conclusiones</a:t>
            </a:r>
            <a:endParaRPr sz="165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1250" y="2673657"/>
            <a:ext cx="1715933" cy="4289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2700" b="1" spc="-155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Propósito</a:t>
            </a:r>
            <a:endParaRPr lang="pt-BR" sz="2700" b="1" noProof="0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9890" y="2557690"/>
            <a:ext cx="4327671" cy="7316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algn="just">
              <a:lnSpc>
                <a:spcPts val="1070"/>
              </a:lnSpc>
              <a:spcBef>
                <a:spcPts val="204"/>
              </a:spcBef>
            </a:pPr>
            <a:r>
              <a:rPr lang="es-ES" sz="1050" b="1" dirty="0">
                <a:solidFill>
                  <a:srgbClr val="2D5372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Mejorar los resultados de los tratamientos de reproducción asistida (TRA) con transferencia embrionaria personalizada (</a:t>
            </a:r>
            <a:r>
              <a:rPr lang="es-ES" sz="1050" b="1" dirty="0" err="1">
                <a:solidFill>
                  <a:srgbClr val="2D5372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pET</a:t>
            </a:r>
            <a:r>
              <a:rPr lang="es-ES" sz="1050" b="1" dirty="0">
                <a:solidFill>
                  <a:srgbClr val="2D5372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) guiada por análisis de receptividad endometrial (ERA) en pacientes ancianos con RIF, utilizando óvulos donados y pruebas genéticas preimplantacionales de aneuploidía (PGT-A</a:t>
            </a:r>
            <a:r>
              <a:rPr lang="pt-BR" sz="1050" b="1" dirty="0">
                <a:solidFill>
                  <a:srgbClr val="2D5372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).</a:t>
            </a:r>
            <a:endParaRPr sz="1050" b="1" dirty="0"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44773" y="2488299"/>
            <a:ext cx="7015342" cy="7704275"/>
            <a:chOff x="544773" y="2488299"/>
            <a:chExt cx="7015342" cy="7704275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8415" y="2488299"/>
              <a:ext cx="196875" cy="19687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60805" y="2604460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10">
                  <a:moveTo>
                    <a:pt x="0" y="308317"/>
                  </a:moveTo>
                  <a:lnTo>
                    <a:pt x="48882" y="259435"/>
                  </a:lnTo>
                  <a:lnTo>
                    <a:pt x="127190" y="181127"/>
                  </a:lnTo>
                  <a:lnTo>
                    <a:pt x="224015" y="84302"/>
                  </a:lnTo>
                  <a:lnTo>
                    <a:pt x="258889" y="49428"/>
                  </a:lnTo>
                  <a:lnTo>
                    <a:pt x="247332" y="60985"/>
                  </a:lnTo>
                  <a:lnTo>
                    <a:pt x="308317" y="0"/>
                  </a:lnTo>
                </a:path>
              </a:pathLst>
            </a:custGeom>
            <a:ln w="13779">
              <a:solidFill>
                <a:srgbClr val="2D53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4793" y="2836777"/>
              <a:ext cx="152005" cy="15200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80923" y="273300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330314" y="81084"/>
                  </a:moveTo>
                  <a:lnTo>
                    <a:pt x="351415" y="125480"/>
                  </a:lnTo>
                  <a:lnTo>
                    <a:pt x="359642" y="173061"/>
                  </a:lnTo>
                  <a:lnTo>
                    <a:pt x="354993" y="221032"/>
                  </a:lnTo>
                  <a:lnTo>
                    <a:pt x="337471" y="266599"/>
                  </a:lnTo>
                  <a:lnTo>
                    <a:pt x="307073" y="306966"/>
                  </a:lnTo>
                  <a:lnTo>
                    <a:pt x="268718" y="336234"/>
                  </a:lnTo>
                  <a:lnTo>
                    <a:pt x="225512" y="353795"/>
                  </a:lnTo>
                  <a:lnTo>
                    <a:pt x="179882" y="359648"/>
                  </a:lnTo>
                  <a:lnTo>
                    <a:pt x="134252" y="353795"/>
                  </a:lnTo>
                  <a:lnTo>
                    <a:pt x="91047" y="336234"/>
                  </a:lnTo>
                  <a:lnTo>
                    <a:pt x="52692" y="306966"/>
                  </a:lnTo>
                  <a:lnTo>
                    <a:pt x="23418" y="268606"/>
                  </a:lnTo>
                  <a:lnTo>
                    <a:pt x="5854" y="225399"/>
                  </a:lnTo>
                  <a:lnTo>
                    <a:pt x="0" y="179769"/>
                  </a:lnTo>
                  <a:lnTo>
                    <a:pt x="5854" y="134138"/>
                  </a:lnTo>
                  <a:lnTo>
                    <a:pt x="23418" y="90932"/>
                  </a:lnTo>
                  <a:lnTo>
                    <a:pt x="52692" y="52572"/>
                  </a:lnTo>
                  <a:lnTo>
                    <a:pt x="93066" y="22169"/>
                  </a:lnTo>
                  <a:lnTo>
                    <a:pt x="138640" y="4646"/>
                  </a:lnTo>
                  <a:lnTo>
                    <a:pt x="186617" y="0"/>
                  </a:lnTo>
                  <a:lnTo>
                    <a:pt x="234202" y="8228"/>
                  </a:lnTo>
                  <a:lnTo>
                    <a:pt x="278599" y="29331"/>
                  </a:lnTo>
                </a:path>
              </a:pathLst>
            </a:custGeom>
            <a:ln w="13779">
              <a:solidFill>
                <a:srgbClr val="2D53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4773" y="2596443"/>
              <a:ext cx="632460" cy="632460"/>
            </a:xfrm>
            <a:custGeom>
              <a:avLst/>
              <a:gdLst/>
              <a:ahLst/>
              <a:cxnLst/>
              <a:rect l="l" t="t" r="r" b="b"/>
              <a:pathLst>
                <a:path w="632460" h="632460">
                  <a:moveTo>
                    <a:pt x="564418" y="119695"/>
                  </a:moveTo>
                  <a:lnTo>
                    <a:pt x="590828" y="158585"/>
                  </a:lnTo>
                  <a:lnTo>
                    <a:pt x="610828" y="200154"/>
                  </a:lnTo>
                  <a:lnTo>
                    <a:pt x="624418" y="243662"/>
                  </a:lnTo>
                  <a:lnTo>
                    <a:pt x="631597" y="288369"/>
                  </a:lnTo>
                  <a:lnTo>
                    <a:pt x="632366" y="333535"/>
                  </a:lnTo>
                  <a:lnTo>
                    <a:pt x="626724" y="378419"/>
                  </a:lnTo>
                  <a:lnTo>
                    <a:pt x="614671" y="422283"/>
                  </a:lnTo>
                  <a:lnTo>
                    <a:pt x="596207" y="464385"/>
                  </a:lnTo>
                  <a:lnTo>
                    <a:pt x="571333" y="503985"/>
                  </a:lnTo>
                  <a:lnTo>
                    <a:pt x="540046" y="540345"/>
                  </a:lnTo>
                  <a:lnTo>
                    <a:pt x="504517" y="571017"/>
                  </a:lnTo>
                  <a:lnTo>
                    <a:pt x="465868" y="595557"/>
                  </a:lnTo>
                  <a:lnTo>
                    <a:pt x="424793" y="613962"/>
                  </a:lnTo>
                  <a:lnTo>
                    <a:pt x="381986" y="626233"/>
                  </a:lnTo>
                  <a:lnTo>
                    <a:pt x="338138" y="632370"/>
                  </a:lnTo>
                  <a:lnTo>
                    <a:pt x="293943" y="632371"/>
                  </a:lnTo>
                  <a:lnTo>
                    <a:pt x="250094" y="626238"/>
                  </a:lnTo>
                  <a:lnTo>
                    <a:pt x="207284" y="613969"/>
                  </a:lnTo>
                  <a:lnTo>
                    <a:pt x="166205" y="595564"/>
                  </a:lnTo>
                  <a:lnTo>
                    <a:pt x="127552" y="571023"/>
                  </a:lnTo>
                  <a:lnTo>
                    <a:pt x="92016" y="540345"/>
                  </a:lnTo>
                  <a:lnTo>
                    <a:pt x="61344" y="504815"/>
                  </a:lnTo>
                  <a:lnTo>
                    <a:pt x="36806" y="466165"/>
                  </a:lnTo>
                  <a:lnTo>
                    <a:pt x="18403" y="425090"/>
                  </a:lnTo>
                  <a:lnTo>
                    <a:pt x="6134" y="382282"/>
                  </a:lnTo>
                  <a:lnTo>
                    <a:pt x="0" y="338433"/>
                  </a:lnTo>
                  <a:lnTo>
                    <a:pt x="0" y="294238"/>
                  </a:lnTo>
                  <a:lnTo>
                    <a:pt x="6134" y="250390"/>
                  </a:lnTo>
                  <a:lnTo>
                    <a:pt x="18403" y="207582"/>
                  </a:lnTo>
                  <a:lnTo>
                    <a:pt x="36806" y="166506"/>
                  </a:lnTo>
                  <a:lnTo>
                    <a:pt x="61344" y="127857"/>
                  </a:lnTo>
                  <a:lnTo>
                    <a:pt x="92016" y="92327"/>
                  </a:lnTo>
                  <a:lnTo>
                    <a:pt x="128379" y="61037"/>
                  </a:lnTo>
                  <a:lnTo>
                    <a:pt x="167984" y="36160"/>
                  </a:lnTo>
                  <a:lnTo>
                    <a:pt x="210091" y="17694"/>
                  </a:lnTo>
                  <a:lnTo>
                    <a:pt x="253959" y="5641"/>
                  </a:lnTo>
                  <a:lnTo>
                    <a:pt x="298848" y="0"/>
                  </a:lnTo>
                  <a:lnTo>
                    <a:pt x="344017" y="770"/>
                  </a:lnTo>
                  <a:lnTo>
                    <a:pt x="388726" y="7952"/>
                  </a:lnTo>
                  <a:lnTo>
                    <a:pt x="432235" y="21546"/>
                  </a:lnTo>
                  <a:lnTo>
                    <a:pt x="473803" y="41551"/>
                  </a:lnTo>
                  <a:lnTo>
                    <a:pt x="512691" y="67968"/>
                  </a:lnTo>
                </a:path>
              </a:pathLst>
            </a:custGeom>
            <a:ln w="13779">
              <a:solidFill>
                <a:srgbClr val="2D53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71760" y="8872409"/>
              <a:ext cx="5888355" cy="1320165"/>
            </a:xfrm>
            <a:custGeom>
              <a:avLst/>
              <a:gdLst/>
              <a:ahLst/>
              <a:cxnLst/>
              <a:rect l="l" t="t" r="r" b="b"/>
              <a:pathLst>
                <a:path w="5888355" h="1320165">
                  <a:moveTo>
                    <a:pt x="5888244" y="0"/>
                  </a:moveTo>
                  <a:lnTo>
                    <a:pt x="110921" y="0"/>
                  </a:lnTo>
                  <a:lnTo>
                    <a:pt x="67744" y="8716"/>
                  </a:lnTo>
                  <a:lnTo>
                    <a:pt x="32486" y="32486"/>
                  </a:lnTo>
                  <a:lnTo>
                    <a:pt x="8716" y="67744"/>
                  </a:lnTo>
                  <a:lnTo>
                    <a:pt x="0" y="110921"/>
                  </a:lnTo>
                  <a:lnTo>
                    <a:pt x="0" y="1209205"/>
                  </a:lnTo>
                  <a:lnTo>
                    <a:pt x="8716" y="1252382"/>
                  </a:lnTo>
                  <a:lnTo>
                    <a:pt x="32486" y="1287640"/>
                  </a:lnTo>
                  <a:lnTo>
                    <a:pt x="67744" y="1311410"/>
                  </a:lnTo>
                  <a:lnTo>
                    <a:pt x="110921" y="1320126"/>
                  </a:lnTo>
                  <a:lnTo>
                    <a:pt x="5888244" y="1320126"/>
                  </a:lnTo>
                  <a:lnTo>
                    <a:pt x="5888244" y="0"/>
                  </a:lnTo>
                  <a:close/>
                </a:path>
              </a:pathLst>
            </a:custGeom>
            <a:solidFill>
              <a:srgbClr val="2D53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14275" y="4817991"/>
            <a:ext cx="1670050" cy="7066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1839"/>
              </a:lnSpc>
              <a:spcBef>
                <a:spcPts val="110"/>
              </a:spcBef>
            </a:pPr>
            <a:r>
              <a:rPr lang="pt-BR" sz="1650" b="1" spc="-10" dirty="0" err="1">
                <a:solidFill>
                  <a:srgbClr val="2D5372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Visión</a:t>
            </a:r>
            <a:endParaRPr lang="pt-BR" sz="1650" b="1" dirty="0"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12700">
              <a:lnSpc>
                <a:spcPts val="1839"/>
              </a:lnSpc>
              <a:tabLst>
                <a:tab pos="1124585" algn="l"/>
              </a:tabLst>
            </a:pPr>
            <a:r>
              <a:rPr lang="pt-BR" sz="1650" b="1" spc="-10" dirty="0">
                <a:solidFill>
                  <a:srgbClr val="2D5372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General        </a:t>
            </a:r>
            <a:r>
              <a:rPr lang="pt-BR" sz="2400" b="1" spc="-30" baseline="-5208" dirty="0">
                <a:solidFill>
                  <a:srgbClr val="F8BBA0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2020</a:t>
            </a:r>
            <a:endParaRPr lang="pt-BR" sz="2400" b="1" baseline="-5208" dirty="0"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81495" y="4295539"/>
            <a:ext cx="55435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2023</a:t>
            </a:r>
            <a:endParaRPr sz="1600" dirty="0">
              <a:latin typeface="Century Gothic" panose="020B0502020202020204" pitchFamily="34" charset="0"/>
              <a:cs typeface="Arial Blac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428277" y="3950599"/>
            <a:ext cx="1725295" cy="1077595"/>
            <a:chOff x="1428277" y="3950599"/>
            <a:chExt cx="1725295" cy="1077595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28277" y="4855367"/>
              <a:ext cx="172389" cy="172389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2210333" y="3950599"/>
              <a:ext cx="942975" cy="942975"/>
            </a:xfrm>
            <a:custGeom>
              <a:avLst/>
              <a:gdLst/>
              <a:ahLst/>
              <a:cxnLst/>
              <a:rect l="l" t="t" r="r" b="b"/>
              <a:pathLst>
                <a:path w="942975" h="942975">
                  <a:moveTo>
                    <a:pt x="471335" y="0"/>
                  </a:moveTo>
                  <a:lnTo>
                    <a:pt x="423143" y="2433"/>
                  </a:lnTo>
                  <a:lnTo>
                    <a:pt x="376344" y="9575"/>
                  </a:lnTo>
                  <a:lnTo>
                    <a:pt x="331174" y="21190"/>
                  </a:lnTo>
                  <a:lnTo>
                    <a:pt x="287869" y="37039"/>
                  </a:lnTo>
                  <a:lnTo>
                    <a:pt x="246668" y="56887"/>
                  </a:lnTo>
                  <a:lnTo>
                    <a:pt x="207806" y="80496"/>
                  </a:lnTo>
                  <a:lnTo>
                    <a:pt x="171521" y="107629"/>
                  </a:lnTo>
                  <a:lnTo>
                    <a:pt x="138050" y="138050"/>
                  </a:lnTo>
                  <a:lnTo>
                    <a:pt x="107629" y="171521"/>
                  </a:lnTo>
                  <a:lnTo>
                    <a:pt x="80496" y="207806"/>
                  </a:lnTo>
                  <a:lnTo>
                    <a:pt x="56887" y="246668"/>
                  </a:lnTo>
                  <a:lnTo>
                    <a:pt x="37039" y="287869"/>
                  </a:lnTo>
                  <a:lnTo>
                    <a:pt x="21190" y="331174"/>
                  </a:lnTo>
                  <a:lnTo>
                    <a:pt x="9575" y="376344"/>
                  </a:lnTo>
                  <a:lnTo>
                    <a:pt x="2433" y="423143"/>
                  </a:lnTo>
                  <a:lnTo>
                    <a:pt x="0" y="471335"/>
                  </a:lnTo>
                  <a:lnTo>
                    <a:pt x="2433" y="519526"/>
                  </a:lnTo>
                  <a:lnTo>
                    <a:pt x="9575" y="566325"/>
                  </a:lnTo>
                  <a:lnTo>
                    <a:pt x="21190" y="611496"/>
                  </a:lnTo>
                  <a:lnTo>
                    <a:pt x="37039" y="654800"/>
                  </a:lnTo>
                  <a:lnTo>
                    <a:pt x="56887" y="696001"/>
                  </a:lnTo>
                  <a:lnTo>
                    <a:pt x="80496" y="734863"/>
                  </a:lnTo>
                  <a:lnTo>
                    <a:pt x="107629" y="771148"/>
                  </a:lnTo>
                  <a:lnTo>
                    <a:pt x="138050" y="804619"/>
                  </a:lnTo>
                  <a:lnTo>
                    <a:pt x="171521" y="835040"/>
                  </a:lnTo>
                  <a:lnTo>
                    <a:pt x="207806" y="862173"/>
                  </a:lnTo>
                  <a:lnTo>
                    <a:pt x="246668" y="885782"/>
                  </a:lnTo>
                  <a:lnTo>
                    <a:pt x="287869" y="905630"/>
                  </a:lnTo>
                  <a:lnTo>
                    <a:pt x="331174" y="921479"/>
                  </a:lnTo>
                  <a:lnTo>
                    <a:pt x="376344" y="933094"/>
                  </a:lnTo>
                  <a:lnTo>
                    <a:pt x="423143" y="940236"/>
                  </a:lnTo>
                  <a:lnTo>
                    <a:pt x="471335" y="942670"/>
                  </a:lnTo>
                  <a:lnTo>
                    <a:pt x="519526" y="940236"/>
                  </a:lnTo>
                  <a:lnTo>
                    <a:pt x="566325" y="933094"/>
                  </a:lnTo>
                  <a:lnTo>
                    <a:pt x="611496" y="921479"/>
                  </a:lnTo>
                  <a:lnTo>
                    <a:pt x="654800" y="905630"/>
                  </a:lnTo>
                  <a:lnTo>
                    <a:pt x="696001" y="885782"/>
                  </a:lnTo>
                  <a:lnTo>
                    <a:pt x="734863" y="862173"/>
                  </a:lnTo>
                  <a:lnTo>
                    <a:pt x="771148" y="835040"/>
                  </a:lnTo>
                  <a:lnTo>
                    <a:pt x="804619" y="804619"/>
                  </a:lnTo>
                  <a:lnTo>
                    <a:pt x="835040" y="771148"/>
                  </a:lnTo>
                  <a:lnTo>
                    <a:pt x="862173" y="734863"/>
                  </a:lnTo>
                  <a:lnTo>
                    <a:pt x="885782" y="696001"/>
                  </a:lnTo>
                  <a:lnTo>
                    <a:pt x="905630" y="654800"/>
                  </a:lnTo>
                  <a:lnTo>
                    <a:pt x="921479" y="611496"/>
                  </a:lnTo>
                  <a:lnTo>
                    <a:pt x="933094" y="566325"/>
                  </a:lnTo>
                  <a:lnTo>
                    <a:pt x="940236" y="519526"/>
                  </a:lnTo>
                  <a:lnTo>
                    <a:pt x="942670" y="471335"/>
                  </a:lnTo>
                  <a:lnTo>
                    <a:pt x="940236" y="423143"/>
                  </a:lnTo>
                  <a:lnTo>
                    <a:pt x="933094" y="376344"/>
                  </a:lnTo>
                  <a:lnTo>
                    <a:pt x="921479" y="331174"/>
                  </a:lnTo>
                  <a:lnTo>
                    <a:pt x="905630" y="287869"/>
                  </a:lnTo>
                  <a:lnTo>
                    <a:pt x="885782" y="246668"/>
                  </a:lnTo>
                  <a:lnTo>
                    <a:pt x="862173" y="207806"/>
                  </a:lnTo>
                  <a:lnTo>
                    <a:pt x="835040" y="171521"/>
                  </a:lnTo>
                  <a:lnTo>
                    <a:pt x="804619" y="138050"/>
                  </a:lnTo>
                  <a:lnTo>
                    <a:pt x="771148" y="107629"/>
                  </a:lnTo>
                  <a:lnTo>
                    <a:pt x="734863" y="80496"/>
                  </a:lnTo>
                  <a:lnTo>
                    <a:pt x="696001" y="56887"/>
                  </a:lnTo>
                  <a:lnTo>
                    <a:pt x="654800" y="37039"/>
                  </a:lnTo>
                  <a:lnTo>
                    <a:pt x="611496" y="21190"/>
                  </a:lnTo>
                  <a:lnTo>
                    <a:pt x="566325" y="9575"/>
                  </a:lnTo>
                  <a:lnTo>
                    <a:pt x="519526" y="2433"/>
                  </a:lnTo>
                  <a:lnTo>
                    <a:pt x="471335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394382" y="4528607"/>
            <a:ext cx="589547" cy="28469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26670" marR="5080" indent="-14604" algn="ctr">
              <a:lnSpc>
                <a:spcPts val="1019"/>
              </a:lnSpc>
              <a:spcBef>
                <a:spcPts val="220"/>
              </a:spcBef>
            </a:pPr>
            <a:r>
              <a:rPr lang="pt-BR" sz="900" b="1" spc="-35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Pacientes </a:t>
            </a:r>
            <a:r>
              <a:rPr lang="pt-BR" sz="900" b="1" spc="-35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con</a:t>
            </a:r>
            <a:r>
              <a:rPr lang="pt-BR" sz="900" b="1" spc="-35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 RIF</a:t>
            </a:r>
            <a:endParaRPr sz="90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54250" y="4232592"/>
            <a:ext cx="624205" cy="3216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66040" algn="ctr">
              <a:lnSpc>
                <a:spcPts val="605"/>
              </a:lnSpc>
              <a:spcBef>
                <a:spcPts val="114"/>
              </a:spcBef>
            </a:pPr>
            <a:endParaRPr lang="pt-BR" sz="700" spc="-60" dirty="0">
              <a:solidFill>
                <a:srgbClr val="FFFFFF"/>
              </a:solidFill>
              <a:latin typeface="Century Gothic" panose="020B0502020202020204" pitchFamily="34" charset="0"/>
              <a:cs typeface="Arial Black"/>
            </a:endParaRPr>
          </a:p>
          <a:p>
            <a:pPr marL="66040" algn="ctr">
              <a:lnSpc>
                <a:spcPts val="605"/>
              </a:lnSpc>
              <a:spcBef>
                <a:spcPts val="114"/>
              </a:spcBef>
            </a:pPr>
            <a:endParaRPr lang="pt-BR" sz="700" spc="-60" dirty="0">
              <a:solidFill>
                <a:srgbClr val="FFFFFF"/>
              </a:solidFill>
              <a:latin typeface="Century Gothic" panose="020B0502020202020204" pitchFamily="34" charset="0"/>
              <a:cs typeface="Arial Black"/>
            </a:endParaRPr>
          </a:p>
          <a:p>
            <a:pPr marL="66040" algn="ctr">
              <a:lnSpc>
                <a:spcPts val="605"/>
              </a:lnSpc>
              <a:spcBef>
                <a:spcPts val="114"/>
              </a:spcBef>
            </a:pPr>
            <a:r>
              <a:rPr sz="2450" spc="-6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32</a:t>
            </a:r>
            <a:r>
              <a:rPr sz="2450" spc="-1515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0</a:t>
            </a:r>
            <a:endParaRPr sz="2450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421430" y="4333377"/>
            <a:ext cx="3249590" cy="1052185"/>
          </a:xfrm>
          <a:custGeom>
            <a:avLst/>
            <a:gdLst/>
            <a:ahLst/>
            <a:cxnLst/>
            <a:rect l="l" t="t" r="r" b="b"/>
            <a:pathLst>
              <a:path w="3110865" h="845820">
                <a:moveTo>
                  <a:pt x="2955163" y="0"/>
                </a:moveTo>
                <a:lnTo>
                  <a:pt x="155384" y="0"/>
                </a:lnTo>
                <a:lnTo>
                  <a:pt x="106271" y="7921"/>
                </a:lnTo>
                <a:lnTo>
                  <a:pt x="63617" y="29981"/>
                </a:lnTo>
                <a:lnTo>
                  <a:pt x="29980" y="63620"/>
                </a:lnTo>
                <a:lnTo>
                  <a:pt x="7921" y="106278"/>
                </a:lnTo>
                <a:lnTo>
                  <a:pt x="0" y="155397"/>
                </a:lnTo>
                <a:lnTo>
                  <a:pt x="0" y="690283"/>
                </a:lnTo>
                <a:lnTo>
                  <a:pt x="7921" y="739401"/>
                </a:lnTo>
                <a:lnTo>
                  <a:pt x="29980" y="782060"/>
                </a:lnTo>
                <a:lnTo>
                  <a:pt x="63617" y="815698"/>
                </a:lnTo>
                <a:lnTo>
                  <a:pt x="106271" y="837758"/>
                </a:lnTo>
                <a:lnTo>
                  <a:pt x="155384" y="845680"/>
                </a:lnTo>
                <a:lnTo>
                  <a:pt x="2955163" y="845680"/>
                </a:lnTo>
                <a:lnTo>
                  <a:pt x="3004281" y="837758"/>
                </a:lnTo>
                <a:lnTo>
                  <a:pt x="3046939" y="815698"/>
                </a:lnTo>
                <a:lnTo>
                  <a:pt x="3080578" y="782060"/>
                </a:lnTo>
                <a:lnTo>
                  <a:pt x="3102638" y="739401"/>
                </a:lnTo>
                <a:lnTo>
                  <a:pt x="3110560" y="690283"/>
                </a:lnTo>
                <a:lnTo>
                  <a:pt x="3110560" y="155397"/>
                </a:lnTo>
                <a:lnTo>
                  <a:pt x="3102638" y="106278"/>
                </a:lnTo>
                <a:lnTo>
                  <a:pt x="3080578" y="63620"/>
                </a:lnTo>
                <a:lnTo>
                  <a:pt x="3046939" y="29981"/>
                </a:lnTo>
                <a:lnTo>
                  <a:pt x="3004281" y="7921"/>
                </a:lnTo>
                <a:lnTo>
                  <a:pt x="2955163" y="0"/>
                </a:lnTo>
                <a:close/>
              </a:path>
            </a:pathLst>
          </a:custGeom>
          <a:solidFill>
            <a:srgbClr val="2D5372"/>
          </a:solidFill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endParaRPr lang="pt-BR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43325" y="4772415"/>
            <a:ext cx="59817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35-</a:t>
            </a:r>
            <a:r>
              <a:rPr sz="1500" spc="-2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45</a:t>
            </a:r>
            <a:endParaRPr sz="1500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19270" y="4967520"/>
            <a:ext cx="646430" cy="23980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lang="pt-BR" sz="650" spc="-10" dirty="0" err="1">
                <a:solidFill>
                  <a:srgbClr val="F8BBA0"/>
                </a:solidFill>
                <a:latin typeface="Century Gothic" panose="020B0502020202020204" pitchFamily="34" charset="0"/>
                <a:cs typeface="Tahoma"/>
              </a:rPr>
              <a:t>años</a:t>
            </a:r>
            <a:endParaRPr sz="650" dirty="0">
              <a:latin typeface="Century Gothic" panose="020B0502020202020204" pitchFamily="34" charset="0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800" spc="-6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PGT-</a:t>
            </a:r>
            <a:r>
              <a:rPr sz="800" spc="-7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A</a:t>
            </a:r>
            <a:r>
              <a:rPr sz="800" spc="-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sz="800" spc="-12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+</a:t>
            </a:r>
            <a:r>
              <a:rPr sz="80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sz="800" spc="-4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ERA</a:t>
            </a:r>
            <a:endParaRPr sz="800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19353" y="4737100"/>
            <a:ext cx="46355" cy="40005"/>
          </a:xfrm>
          <a:custGeom>
            <a:avLst/>
            <a:gdLst/>
            <a:ahLst/>
            <a:cxnLst/>
            <a:rect l="l" t="t" r="r" b="b"/>
            <a:pathLst>
              <a:path w="46354" h="40004">
                <a:moveTo>
                  <a:pt x="45796" y="0"/>
                </a:moveTo>
                <a:lnTo>
                  <a:pt x="0" y="0"/>
                </a:lnTo>
                <a:lnTo>
                  <a:pt x="22898" y="39649"/>
                </a:lnTo>
                <a:lnTo>
                  <a:pt x="45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Century Gothic" panose="020B0502020202020204" pitchFamily="34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26651" y="4127791"/>
            <a:ext cx="876300" cy="179536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00990">
              <a:lnSpc>
                <a:spcPct val="100000"/>
              </a:lnSpc>
              <a:spcBef>
                <a:spcPts val="140"/>
              </a:spcBef>
            </a:pPr>
            <a:r>
              <a:rPr lang="pt-BR" sz="1050" b="1" spc="-10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Grupos</a:t>
            </a:r>
            <a:endParaRPr sz="105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21956" y="4772415"/>
            <a:ext cx="59817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35-</a:t>
            </a:r>
            <a:r>
              <a:rPr sz="1500" spc="-2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45</a:t>
            </a:r>
            <a:endParaRPr sz="150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32193" y="4967520"/>
            <a:ext cx="577850" cy="23980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lang="pt-BR" sz="650" spc="-10" dirty="0" err="1">
                <a:solidFill>
                  <a:srgbClr val="F8BBA0"/>
                </a:solidFill>
                <a:latin typeface="Century Gothic" panose="020B0502020202020204" pitchFamily="34" charset="0"/>
                <a:cs typeface="Tahoma"/>
              </a:rPr>
              <a:t>años</a:t>
            </a:r>
            <a:endParaRPr sz="650" dirty="0">
              <a:latin typeface="Century Gothic" panose="020B0502020202020204" pitchFamily="34" charset="0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800" spc="-6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PGT-</a:t>
            </a:r>
            <a:r>
              <a:rPr sz="800" spc="-7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A</a:t>
            </a:r>
            <a:r>
              <a:rPr sz="800" spc="1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sz="800" spc="-2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only</a:t>
            </a:r>
            <a:endParaRPr sz="800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997983" y="4737100"/>
            <a:ext cx="46355" cy="40005"/>
          </a:xfrm>
          <a:custGeom>
            <a:avLst/>
            <a:gdLst/>
            <a:ahLst/>
            <a:cxnLst/>
            <a:rect l="l" t="t" r="r" b="b"/>
            <a:pathLst>
              <a:path w="46354" h="40004">
                <a:moveTo>
                  <a:pt x="45796" y="0"/>
                </a:moveTo>
                <a:lnTo>
                  <a:pt x="0" y="0"/>
                </a:lnTo>
                <a:lnTo>
                  <a:pt x="22898" y="39649"/>
                </a:lnTo>
                <a:lnTo>
                  <a:pt x="45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Century Gothic" panose="020B0502020202020204" pitchFamily="34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58228" y="4424205"/>
            <a:ext cx="1136456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Grupo </a:t>
            </a:r>
            <a:r>
              <a:rPr lang="pt-BR" sz="900" b="1" dirty="0" err="1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Control</a:t>
            </a:r>
            <a:r>
              <a:rPr lang="pt-BR" sz="900" b="1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 2</a:t>
            </a:r>
            <a:endParaRPr sz="90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81264" y="4772415"/>
            <a:ext cx="37465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7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&lt;35</a:t>
            </a:r>
            <a:endParaRPr sz="150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45483" y="4967520"/>
            <a:ext cx="646430" cy="23980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lang="pt-BR" sz="650" spc="-10" dirty="0" err="1">
                <a:solidFill>
                  <a:srgbClr val="F8BBA0"/>
                </a:solidFill>
                <a:latin typeface="Century Gothic" panose="020B0502020202020204" pitchFamily="34" charset="0"/>
                <a:cs typeface="Tahoma"/>
              </a:rPr>
              <a:t>años</a:t>
            </a:r>
            <a:endParaRPr sz="650" dirty="0">
              <a:latin typeface="Century Gothic" panose="020B0502020202020204" pitchFamily="34" charset="0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800" spc="-6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PGT-</a:t>
            </a:r>
            <a:r>
              <a:rPr sz="800" spc="-7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A</a:t>
            </a:r>
            <a:r>
              <a:rPr sz="800" spc="-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sz="800" spc="-125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+</a:t>
            </a:r>
            <a:r>
              <a:rPr sz="80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sz="800" spc="-40" dirty="0">
                <a:solidFill>
                  <a:srgbClr val="F8BBA0"/>
                </a:solidFill>
                <a:latin typeface="Century Gothic" panose="020B0502020202020204" pitchFamily="34" charset="0"/>
                <a:cs typeface="Arial Black"/>
              </a:rPr>
              <a:t>ERA</a:t>
            </a:r>
            <a:endParaRPr sz="800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045561" y="4737100"/>
            <a:ext cx="46355" cy="40005"/>
          </a:xfrm>
          <a:custGeom>
            <a:avLst/>
            <a:gdLst/>
            <a:ahLst/>
            <a:cxnLst/>
            <a:rect l="l" t="t" r="r" b="b"/>
            <a:pathLst>
              <a:path w="46354" h="40004">
                <a:moveTo>
                  <a:pt x="45796" y="0"/>
                </a:moveTo>
                <a:lnTo>
                  <a:pt x="0" y="0"/>
                </a:lnTo>
                <a:lnTo>
                  <a:pt x="22898" y="39649"/>
                </a:lnTo>
                <a:lnTo>
                  <a:pt x="45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Century Gothic" panose="020B0502020202020204" pitchFamily="34" charset="0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518185" y="5810605"/>
            <a:ext cx="591185" cy="591185"/>
            <a:chOff x="4518185" y="5810605"/>
            <a:chExt cx="591185" cy="591185"/>
          </a:xfrm>
        </p:grpSpPr>
        <p:sp>
          <p:nvSpPr>
            <p:cNvPr id="45" name="object 45"/>
            <p:cNvSpPr/>
            <p:nvPr/>
          </p:nvSpPr>
          <p:spPr>
            <a:xfrm>
              <a:off x="4518185" y="5810605"/>
              <a:ext cx="591185" cy="591185"/>
            </a:xfrm>
            <a:custGeom>
              <a:avLst/>
              <a:gdLst/>
              <a:ahLst/>
              <a:cxnLst/>
              <a:rect l="l" t="t" r="r" b="b"/>
              <a:pathLst>
                <a:path w="591185" h="591185">
                  <a:moveTo>
                    <a:pt x="295529" y="0"/>
                  </a:moveTo>
                  <a:lnTo>
                    <a:pt x="247591" y="3867"/>
                  </a:lnTo>
                  <a:lnTo>
                    <a:pt x="202117" y="15065"/>
                  </a:lnTo>
                  <a:lnTo>
                    <a:pt x="159714" y="32985"/>
                  </a:lnTo>
                  <a:lnTo>
                    <a:pt x="120991" y="57018"/>
                  </a:lnTo>
                  <a:lnTo>
                    <a:pt x="86556" y="86556"/>
                  </a:lnTo>
                  <a:lnTo>
                    <a:pt x="57018" y="120991"/>
                  </a:lnTo>
                  <a:lnTo>
                    <a:pt x="32985" y="159714"/>
                  </a:lnTo>
                  <a:lnTo>
                    <a:pt x="15065" y="202117"/>
                  </a:lnTo>
                  <a:lnTo>
                    <a:pt x="3867" y="247591"/>
                  </a:lnTo>
                  <a:lnTo>
                    <a:pt x="0" y="295528"/>
                  </a:lnTo>
                  <a:lnTo>
                    <a:pt x="3867" y="343466"/>
                  </a:lnTo>
                  <a:lnTo>
                    <a:pt x="15065" y="388940"/>
                  </a:lnTo>
                  <a:lnTo>
                    <a:pt x="32985" y="431343"/>
                  </a:lnTo>
                  <a:lnTo>
                    <a:pt x="57018" y="470066"/>
                  </a:lnTo>
                  <a:lnTo>
                    <a:pt x="86556" y="504501"/>
                  </a:lnTo>
                  <a:lnTo>
                    <a:pt x="120991" y="534039"/>
                  </a:lnTo>
                  <a:lnTo>
                    <a:pt x="159714" y="558072"/>
                  </a:lnTo>
                  <a:lnTo>
                    <a:pt x="202117" y="575992"/>
                  </a:lnTo>
                  <a:lnTo>
                    <a:pt x="247591" y="587190"/>
                  </a:lnTo>
                  <a:lnTo>
                    <a:pt x="295529" y="591057"/>
                  </a:lnTo>
                  <a:lnTo>
                    <a:pt x="343466" y="587190"/>
                  </a:lnTo>
                  <a:lnTo>
                    <a:pt x="388940" y="575992"/>
                  </a:lnTo>
                  <a:lnTo>
                    <a:pt x="431343" y="558072"/>
                  </a:lnTo>
                  <a:lnTo>
                    <a:pt x="470066" y="534039"/>
                  </a:lnTo>
                  <a:lnTo>
                    <a:pt x="504501" y="504501"/>
                  </a:lnTo>
                  <a:lnTo>
                    <a:pt x="534039" y="470066"/>
                  </a:lnTo>
                  <a:lnTo>
                    <a:pt x="558072" y="431343"/>
                  </a:lnTo>
                  <a:lnTo>
                    <a:pt x="575992" y="388940"/>
                  </a:lnTo>
                  <a:lnTo>
                    <a:pt x="587190" y="343466"/>
                  </a:lnTo>
                  <a:lnTo>
                    <a:pt x="591058" y="295528"/>
                  </a:lnTo>
                  <a:lnTo>
                    <a:pt x="587190" y="247591"/>
                  </a:lnTo>
                  <a:lnTo>
                    <a:pt x="575992" y="202117"/>
                  </a:lnTo>
                  <a:lnTo>
                    <a:pt x="558072" y="159714"/>
                  </a:lnTo>
                  <a:lnTo>
                    <a:pt x="534039" y="120991"/>
                  </a:lnTo>
                  <a:lnTo>
                    <a:pt x="504501" y="86556"/>
                  </a:lnTo>
                  <a:lnTo>
                    <a:pt x="470066" y="57018"/>
                  </a:lnTo>
                  <a:lnTo>
                    <a:pt x="431343" y="32985"/>
                  </a:lnTo>
                  <a:lnTo>
                    <a:pt x="388940" y="15065"/>
                  </a:lnTo>
                  <a:lnTo>
                    <a:pt x="343466" y="3867"/>
                  </a:lnTo>
                  <a:lnTo>
                    <a:pt x="295529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04129" y="6002687"/>
              <a:ext cx="234619" cy="233173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4618320" y="5951824"/>
              <a:ext cx="391160" cy="341630"/>
            </a:xfrm>
            <a:custGeom>
              <a:avLst/>
              <a:gdLst/>
              <a:ahLst/>
              <a:cxnLst/>
              <a:rect l="l" t="t" r="r" b="b"/>
              <a:pathLst>
                <a:path w="391160" h="341629">
                  <a:moveTo>
                    <a:pt x="295116" y="0"/>
                  </a:moveTo>
                  <a:lnTo>
                    <a:pt x="269811" y="2111"/>
                  </a:lnTo>
                  <a:lnTo>
                    <a:pt x="244271" y="10504"/>
                  </a:lnTo>
                  <a:lnTo>
                    <a:pt x="240004" y="12447"/>
                  </a:lnTo>
                  <a:lnTo>
                    <a:pt x="238112" y="17489"/>
                  </a:lnTo>
                  <a:lnTo>
                    <a:pt x="241998" y="26023"/>
                  </a:lnTo>
                  <a:lnTo>
                    <a:pt x="247040" y="27903"/>
                  </a:lnTo>
                  <a:lnTo>
                    <a:pt x="251307" y="25973"/>
                  </a:lnTo>
                  <a:lnTo>
                    <a:pt x="272887" y="18757"/>
                  </a:lnTo>
                  <a:lnTo>
                    <a:pt x="293936" y="16835"/>
                  </a:lnTo>
                  <a:lnTo>
                    <a:pt x="313960" y="20190"/>
                  </a:lnTo>
                  <a:lnTo>
                    <a:pt x="349710" y="43759"/>
                  </a:lnTo>
                  <a:lnTo>
                    <a:pt x="370851" y="86740"/>
                  </a:lnTo>
                  <a:lnTo>
                    <a:pt x="373799" y="112853"/>
                  </a:lnTo>
                  <a:lnTo>
                    <a:pt x="373419" y="127107"/>
                  </a:lnTo>
                  <a:lnTo>
                    <a:pt x="355716" y="197509"/>
                  </a:lnTo>
                  <a:lnTo>
                    <a:pt x="324937" y="241964"/>
                  </a:lnTo>
                  <a:lnTo>
                    <a:pt x="286656" y="276164"/>
                  </a:lnTo>
                  <a:lnTo>
                    <a:pt x="247730" y="300794"/>
                  </a:lnTo>
                  <a:lnTo>
                    <a:pt x="195376" y="324080"/>
                  </a:lnTo>
                  <a:lnTo>
                    <a:pt x="175741" y="316528"/>
                  </a:lnTo>
                  <a:lnTo>
                    <a:pt x="104116" y="276134"/>
                  </a:lnTo>
                  <a:lnTo>
                    <a:pt x="65841" y="241930"/>
                  </a:lnTo>
                  <a:lnTo>
                    <a:pt x="35068" y="197479"/>
                  </a:lnTo>
                  <a:lnTo>
                    <a:pt x="18656" y="142101"/>
                  </a:lnTo>
                  <a:lnTo>
                    <a:pt x="16992" y="112853"/>
                  </a:lnTo>
                  <a:lnTo>
                    <a:pt x="19938" y="86740"/>
                  </a:lnTo>
                  <a:lnTo>
                    <a:pt x="41070" y="43759"/>
                  </a:lnTo>
                  <a:lnTo>
                    <a:pt x="76818" y="20190"/>
                  </a:lnTo>
                  <a:lnTo>
                    <a:pt x="96842" y="16835"/>
                  </a:lnTo>
                  <a:lnTo>
                    <a:pt x="117891" y="18757"/>
                  </a:lnTo>
                  <a:lnTo>
                    <a:pt x="167358" y="46808"/>
                  </a:lnTo>
                  <a:lnTo>
                    <a:pt x="180869" y="102429"/>
                  </a:lnTo>
                  <a:lnTo>
                    <a:pt x="173329" y="134964"/>
                  </a:lnTo>
                  <a:lnTo>
                    <a:pt x="175818" y="139739"/>
                  </a:lnTo>
                  <a:lnTo>
                    <a:pt x="198531" y="94129"/>
                  </a:lnTo>
                  <a:lnTo>
                    <a:pt x="176039" y="30814"/>
                  </a:lnTo>
                  <a:lnTo>
                    <a:pt x="120972" y="2111"/>
                  </a:lnTo>
                  <a:lnTo>
                    <a:pt x="95669" y="0"/>
                  </a:lnTo>
                  <a:lnTo>
                    <a:pt x="71451" y="4134"/>
                  </a:lnTo>
                  <a:lnTo>
                    <a:pt x="28648" y="32159"/>
                  </a:lnTo>
                  <a:lnTo>
                    <a:pt x="3502" y="82413"/>
                  </a:lnTo>
                  <a:lnTo>
                    <a:pt x="0" y="112752"/>
                  </a:lnTo>
                  <a:lnTo>
                    <a:pt x="396" y="128015"/>
                  </a:lnTo>
                  <a:lnTo>
                    <a:pt x="20968" y="207198"/>
                  </a:lnTo>
                  <a:lnTo>
                    <a:pt x="56810" y="256995"/>
                  </a:lnTo>
                  <a:lnTo>
                    <a:pt x="100604" y="294355"/>
                  </a:lnTo>
                  <a:lnTo>
                    <a:pt x="143662" y="320209"/>
                  </a:lnTo>
                  <a:lnTo>
                    <a:pt x="193649" y="341390"/>
                  </a:lnTo>
                  <a:lnTo>
                    <a:pt x="195376" y="341517"/>
                  </a:lnTo>
                  <a:lnTo>
                    <a:pt x="197104" y="341390"/>
                  </a:lnTo>
                  <a:lnTo>
                    <a:pt x="247091" y="320226"/>
                  </a:lnTo>
                  <a:lnTo>
                    <a:pt x="290156" y="294384"/>
                  </a:lnTo>
                  <a:lnTo>
                    <a:pt x="333958" y="257029"/>
                  </a:lnTo>
                  <a:lnTo>
                    <a:pt x="369807" y="207225"/>
                  </a:lnTo>
                  <a:lnTo>
                    <a:pt x="389013" y="144032"/>
                  </a:lnTo>
                  <a:lnTo>
                    <a:pt x="390791" y="112752"/>
                  </a:lnTo>
                  <a:lnTo>
                    <a:pt x="387287" y="82413"/>
                  </a:lnTo>
                  <a:lnTo>
                    <a:pt x="362138" y="32159"/>
                  </a:lnTo>
                  <a:lnTo>
                    <a:pt x="319334" y="4134"/>
                  </a:lnTo>
                  <a:lnTo>
                    <a:pt x="2951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92719" y="6100470"/>
              <a:ext cx="89291" cy="67360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1788987" y="7334446"/>
            <a:ext cx="1400479" cy="1328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pt-BR" sz="1400" spc="-2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Tasa</a:t>
            </a:r>
            <a:endParaRPr lang="pt-BR" sz="1400" spc="-10" dirty="0">
              <a:solidFill>
                <a:srgbClr val="2D5372"/>
              </a:solidFill>
              <a:latin typeface="Century Gothic" panose="020B0502020202020204" pitchFamily="34" charset="0"/>
              <a:cs typeface="Arial Black"/>
            </a:endParaRPr>
          </a:p>
          <a:p>
            <a:pPr algn="ctr">
              <a:spcBef>
                <a:spcPts val="100"/>
              </a:spcBef>
            </a:pPr>
            <a:r>
              <a:rPr lang="pt-BR" sz="1400" b="1" spc="-10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Embarazo</a:t>
            </a:r>
            <a:endParaRPr lang="pt-BR" sz="1400" b="1" dirty="0">
              <a:latin typeface="Century Gothic" panose="020B0502020202020204" pitchFamily="34" charset="0"/>
              <a:cs typeface="Arial Black"/>
            </a:endParaRPr>
          </a:p>
          <a:p>
            <a:pPr algn="ctr">
              <a:spcBef>
                <a:spcPts val="100"/>
              </a:spcBef>
            </a:pPr>
            <a:endParaRPr lang="pt-BR" sz="1000" spc="-10" dirty="0">
              <a:solidFill>
                <a:srgbClr val="2D5372"/>
              </a:solidFill>
              <a:latin typeface="Century Gothic" panose="020B0502020202020204" pitchFamily="34" charset="0"/>
              <a:cs typeface="Tahoma"/>
            </a:endParaRPr>
          </a:p>
          <a:p>
            <a:pPr algn="ctr">
              <a:spcBef>
                <a:spcPts val="100"/>
              </a:spcBef>
            </a:pPr>
            <a:r>
              <a:rPr lang="pt-BR" sz="90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Principales</a:t>
            </a:r>
            <a:r>
              <a:rPr lang="pt-BR" sz="900" dirty="0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lang="pt-BR" sz="90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Conclusiones</a:t>
            </a:r>
            <a:r>
              <a:rPr lang="pt-BR" sz="900" dirty="0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:</a:t>
            </a:r>
            <a:endParaRPr lang="pt-BR" sz="900" dirty="0">
              <a:latin typeface="Century Gothic" panose="020B0502020202020204" pitchFamily="34" charset="0"/>
              <a:cs typeface="Tahoma"/>
            </a:endParaRPr>
          </a:p>
          <a:p>
            <a:pPr marL="12700" marR="5080" algn="ctr"/>
            <a:r>
              <a:rPr lang="es-ES" sz="90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Mejora significativa en la tasa de embarazo para PGT-A + ERA vs. PGT-A solo</a:t>
            </a:r>
            <a:endParaRPr sz="900" b="1" dirty="0">
              <a:latin typeface="Century Gothic" panose="020B0502020202020204" pitchFamily="34" charset="0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795701" y="5810605"/>
            <a:ext cx="591185" cy="591185"/>
            <a:chOff x="2795701" y="5810605"/>
            <a:chExt cx="591185" cy="591185"/>
          </a:xfrm>
        </p:grpSpPr>
        <p:sp>
          <p:nvSpPr>
            <p:cNvPr id="51" name="object 51"/>
            <p:cNvSpPr/>
            <p:nvPr/>
          </p:nvSpPr>
          <p:spPr>
            <a:xfrm>
              <a:off x="2795701" y="5810605"/>
              <a:ext cx="591185" cy="591185"/>
            </a:xfrm>
            <a:custGeom>
              <a:avLst/>
              <a:gdLst/>
              <a:ahLst/>
              <a:cxnLst/>
              <a:rect l="l" t="t" r="r" b="b"/>
              <a:pathLst>
                <a:path w="591185" h="591185">
                  <a:moveTo>
                    <a:pt x="295528" y="0"/>
                  </a:moveTo>
                  <a:lnTo>
                    <a:pt x="247591" y="3867"/>
                  </a:lnTo>
                  <a:lnTo>
                    <a:pt x="202117" y="15065"/>
                  </a:lnTo>
                  <a:lnTo>
                    <a:pt x="159714" y="32985"/>
                  </a:lnTo>
                  <a:lnTo>
                    <a:pt x="120991" y="57018"/>
                  </a:lnTo>
                  <a:lnTo>
                    <a:pt x="86556" y="86556"/>
                  </a:lnTo>
                  <a:lnTo>
                    <a:pt x="57018" y="120991"/>
                  </a:lnTo>
                  <a:lnTo>
                    <a:pt x="32985" y="159714"/>
                  </a:lnTo>
                  <a:lnTo>
                    <a:pt x="15065" y="202117"/>
                  </a:lnTo>
                  <a:lnTo>
                    <a:pt x="3867" y="247591"/>
                  </a:lnTo>
                  <a:lnTo>
                    <a:pt x="0" y="295528"/>
                  </a:lnTo>
                  <a:lnTo>
                    <a:pt x="3867" y="343466"/>
                  </a:lnTo>
                  <a:lnTo>
                    <a:pt x="15065" y="388940"/>
                  </a:lnTo>
                  <a:lnTo>
                    <a:pt x="32985" y="431343"/>
                  </a:lnTo>
                  <a:lnTo>
                    <a:pt x="57018" y="470066"/>
                  </a:lnTo>
                  <a:lnTo>
                    <a:pt x="86556" y="504501"/>
                  </a:lnTo>
                  <a:lnTo>
                    <a:pt x="120991" y="534039"/>
                  </a:lnTo>
                  <a:lnTo>
                    <a:pt x="159714" y="558072"/>
                  </a:lnTo>
                  <a:lnTo>
                    <a:pt x="202117" y="575992"/>
                  </a:lnTo>
                  <a:lnTo>
                    <a:pt x="247591" y="587190"/>
                  </a:lnTo>
                  <a:lnTo>
                    <a:pt x="295528" y="591057"/>
                  </a:lnTo>
                  <a:lnTo>
                    <a:pt x="343466" y="587190"/>
                  </a:lnTo>
                  <a:lnTo>
                    <a:pt x="388940" y="575992"/>
                  </a:lnTo>
                  <a:lnTo>
                    <a:pt x="431343" y="558072"/>
                  </a:lnTo>
                  <a:lnTo>
                    <a:pt x="470066" y="534039"/>
                  </a:lnTo>
                  <a:lnTo>
                    <a:pt x="504501" y="504501"/>
                  </a:lnTo>
                  <a:lnTo>
                    <a:pt x="534039" y="470066"/>
                  </a:lnTo>
                  <a:lnTo>
                    <a:pt x="558072" y="431343"/>
                  </a:lnTo>
                  <a:lnTo>
                    <a:pt x="575992" y="388940"/>
                  </a:lnTo>
                  <a:lnTo>
                    <a:pt x="587190" y="343466"/>
                  </a:lnTo>
                  <a:lnTo>
                    <a:pt x="591057" y="295528"/>
                  </a:lnTo>
                  <a:lnTo>
                    <a:pt x="587190" y="247591"/>
                  </a:lnTo>
                  <a:lnTo>
                    <a:pt x="575992" y="202117"/>
                  </a:lnTo>
                  <a:lnTo>
                    <a:pt x="558072" y="159714"/>
                  </a:lnTo>
                  <a:lnTo>
                    <a:pt x="534039" y="120991"/>
                  </a:lnTo>
                  <a:lnTo>
                    <a:pt x="504501" y="86556"/>
                  </a:lnTo>
                  <a:lnTo>
                    <a:pt x="470066" y="57018"/>
                  </a:lnTo>
                  <a:lnTo>
                    <a:pt x="431343" y="32985"/>
                  </a:lnTo>
                  <a:lnTo>
                    <a:pt x="388940" y="15065"/>
                  </a:lnTo>
                  <a:lnTo>
                    <a:pt x="343466" y="3867"/>
                  </a:lnTo>
                  <a:lnTo>
                    <a:pt x="295528" y="0"/>
                  </a:lnTo>
                  <a:close/>
                </a:path>
              </a:pathLst>
            </a:custGeom>
            <a:solidFill>
              <a:srgbClr val="2D53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85849" y="5897699"/>
              <a:ext cx="210759" cy="416874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6331687" y="5810605"/>
            <a:ext cx="591185" cy="591185"/>
            <a:chOff x="6331687" y="5810605"/>
            <a:chExt cx="591185" cy="591185"/>
          </a:xfrm>
        </p:grpSpPr>
        <p:sp>
          <p:nvSpPr>
            <p:cNvPr id="55" name="object 55"/>
            <p:cNvSpPr/>
            <p:nvPr/>
          </p:nvSpPr>
          <p:spPr>
            <a:xfrm>
              <a:off x="6331687" y="5810605"/>
              <a:ext cx="591185" cy="591185"/>
            </a:xfrm>
            <a:custGeom>
              <a:avLst/>
              <a:gdLst/>
              <a:ahLst/>
              <a:cxnLst/>
              <a:rect l="l" t="t" r="r" b="b"/>
              <a:pathLst>
                <a:path w="591184" h="591185">
                  <a:moveTo>
                    <a:pt x="295529" y="0"/>
                  </a:moveTo>
                  <a:lnTo>
                    <a:pt x="247591" y="3867"/>
                  </a:lnTo>
                  <a:lnTo>
                    <a:pt x="202117" y="15065"/>
                  </a:lnTo>
                  <a:lnTo>
                    <a:pt x="159714" y="32985"/>
                  </a:lnTo>
                  <a:lnTo>
                    <a:pt x="120991" y="57018"/>
                  </a:lnTo>
                  <a:lnTo>
                    <a:pt x="86556" y="86556"/>
                  </a:lnTo>
                  <a:lnTo>
                    <a:pt x="57018" y="120991"/>
                  </a:lnTo>
                  <a:lnTo>
                    <a:pt x="32985" y="159714"/>
                  </a:lnTo>
                  <a:lnTo>
                    <a:pt x="15065" y="202117"/>
                  </a:lnTo>
                  <a:lnTo>
                    <a:pt x="3867" y="247591"/>
                  </a:lnTo>
                  <a:lnTo>
                    <a:pt x="0" y="295528"/>
                  </a:lnTo>
                  <a:lnTo>
                    <a:pt x="3867" y="343466"/>
                  </a:lnTo>
                  <a:lnTo>
                    <a:pt x="15065" y="388940"/>
                  </a:lnTo>
                  <a:lnTo>
                    <a:pt x="32985" y="431343"/>
                  </a:lnTo>
                  <a:lnTo>
                    <a:pt x="57018" y="470066"/>
                  </a:lnTo>
                  <a:lnTo>
                    <a:pt x="86556" y="504501"/>
                  </a:lnTo>
                  <a:lnTo>
                    <a:pt x="120991" y="534039"/>
                  </a:lnTo>
                  <a:lnTo>
                    <a:pt x="159714" y="558072"/>
                  </a:lnTo>
                  <a:lnTo>
                    <a:pt x="202117" y="575992"/>
                  </a:lnTo>
                  <a:lnTo>
                    <a:pt x="247591" y="587190"/>
                  </a:lnTo>
                  <a:lnTo>
                    <a:pt x="295529" y="591057"/>
                  </a:lnTo>
                  <a:lnTo>
                    <a:pt x="343466" y="587190"/>
                  </a:lnTo>
                  <a:lnTo>
                    <a:pt x="388940" y="575992"/>
                  </a:lnTo>
                  <a:lnTo>
                    <a:pt x="431343" y="558072"/>
                  </a:lnTo>
                  <a:lnTo>
                    <a:pt x="470066" y="534039"/>
                  </a:lnTo>
                  <a:lnTo>
                    <a:pt x="504501" y="504501"/>
                  </a:lnTo>
                  <a:lnTo>
                    <a:pt x="534039" y="470066"/>
                  </a:lnTo>
                  <a:lnTo>
                    <a:pt x="558072" y="431343"/>
                  </a:lnTo>
                  <a:lnTo>
                    <a:pt x="575992" y="388940"/>
                  </a:lnTo>
                  <a:lnTo>
                    <a:pt x="587190" y="343466"/>
                  </a:lnTo>
                  <a:lnTo>
                    <a:pt x="591058" y="295528"/>
                  </a:lnTo>
                  <a:lnTo>
                    <a:pt x="587190" y="247591"/>
                  </a:lnTo>
                  <a:lnTo>
                    <a:pt x="575992" y="202117"/>
                  </a:lnTo>
                  <a:lnTo>
                    <a:pt x="558072" y="159714"/>
                  </a:lnTo>
                  <a:lnTo>
                    <a:pt x="534039" y="120991"/>
                  </a:lnTo>
                  <a:lnTo>
                    <a:pt x="504501" y="86556"/>
                  </a:lnTo>
                  <a:lnTo>
                    <a:pt x="470066" y="57018"/>
                  </a:lnTo>
                  <a:lnTo>
                    <a:pt x="431343" y="32985"/>
                  </a:lnTo>
                  <a:lnTo>
                    <a:pt x="388940" y="15065"/>
                  </a:lnTo>
                  <a:lnTo>
                    <a:pt x="343466" y="3867"/>
                  </a:lnTo>
                  <a:lnTo>
                    <a:pt x="295529" y="0"/>
                  </a:lnTo>
                  <a:close/>
                </a:path>
              </a:pathLst>
            </a:custGeom>
            <a:solidFill>
              <a:srgbClr val="657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498417" y="5900120"/>
              <a:ext cx="257597" cy="382229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999437" y="6264247"/>
            <a:ext cx="284480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10" dirty="0">
                <a:solidFill>
                  <a:srgbClr val="2D5372"/>
                </a:solidFill>
                <a:latin typeface="Arial MT"/>
                <a:cs typeface="Arial MT"/>
              </a:rPr>
              <a:t>77.9%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0992" y="5639521"/>
            <a:ext cx="2277110" cy="12090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000250" algn="l"/>
              </a:tabLst>
            </a:pPr>
            <a:r>
              <a:rPr sz="7700" spc="-415" dirty="0">
                <a:solidFill>
                  <a:srgbClr val="2D5372"/>
                </a:solidFill>
                <a:latin typeface="Arial Black"/>
                <a:cs typeface="Arial Black"/>
              </a:rPr>
              <a:t>3.</a:t>
            </a:r>
            <a:r>
              <a:rPr sz="7750" dirty="0">
                <a:solidFill>
                  <a:srgbClr val="2D5372"/>
                </a:solidFill>
                <a:latin typeface="Arial Black"/>
                <a:cs typeface="Arial Black"/>
              </a:rPr>
              <a:t>	</a:t>
            </a:r>
            <a:r>
              <a:rPr sz="1125" spc="-15" baseline="3703" dirty="0">
                <a:solidFill>
                  <a:srgbClr val="2D5372"/>
                </a:solidFill>
                <a:latin typeface="Arial MT"/>
                <a:cs typeface="Arial MT"/>
              </a:rPr>
              <a:t>57.6%</a:t>
            </a:r>
            <a:endParaRPr sz="1125" baseline="3703" dirty="0">
              <a:latin typeface="Arial MT"/>
              <a:cs typeface="Arial M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583536" y="6288931"/>
            <a:ext cx="283210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10" dirty="0">
                <a:solidFill>
                  <a:srgbClr val="2D5372"/>
                </a:solidFill>
                <a:latin typeface="Arial MT"/>
                <a:cs typeface="Arial MT"/>
              </a:rPr>
              <a:t>77.3%</a:t>
            </a:r>
            <a:endParaRPr sz="750">
              <a:latin typeface="Arial MT"/>
              <a:cs typeface="Arial MT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040740" y="6422388"/>
            <a:ext cx="785495" cy="857250"/>
            <a:chOff x="2040740" y="6422388"/>
            <a:chExt cx="785495" cy="857250"/>
          </a:xfrm>
        </p:grpSpPr>
        <p:sp>
          <p:nvSpPr>
            <p:cNvPr id="61" name="object 61"/>
            <p:cNvSpPr/>
            <p:nvPr/>
          </p:nvSpPr>
          <p:spPr>
            <a:xfrm>
              <a:off x="2040740" y="6422388"/>
              <a:ext cx="201930" cy="857250"/>
            </a:xfrm>
            <a:custGeom>
              <a:avLst/>
              <a:gdLst/>
              <a:ahLst/>
              <a:cxnLst/>
              <a:rect l="l" t="t" r="r" b="b"/>
              <a:pathLst>
                <a:path w="201930" h="857250">
                  <a:moveTo>
                    <a:pt x="194665" y="0"/>
                  </a:moveTo>
                  <a:lnTo>
                    <a:pt x="6883" y="0"/>
                  </a:lnTo>
                  <a:lnTo>
                    <a:pt x="0" y="6896"/>
                  </a:lnTo>
                  <a:lnTo>
                    <a:pt x="0" y="849845"/>
                  </a:lnTo>
                  <a:lnTo>
                    <a:pt x="6883" y="856741"/>
                  </a:lnTo>
                  <a:lnTo>
                    <a:pt x="186245" y="856741"/>
                  </a:lnTo>
                  <a:lnTo>
                    <a:pt x="194665" y="856741"/>
                  </a:lnTo>
                  <a:lnTo>
                    <a:pt x="201561" y="849845"/>
                  </a:lnTo>
                  <a:lnTo>
                    <a:pt x="201561" y="6896"/>
                  </a:lnTo>
                  <a:lnTo>
                    <a:pt x="194665" y="0"/>
                  </a:lnTo>
                  <a:close/>
                </a:path>
              </a:pathLst>
            </a:custGeom>
            <a:solidFill>
              <a:srgbClr val="2D53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332443" y="6683805"/>
              <a:ext cx="201930" cy="595630"/>
            </a:xfrm>
            <a:custGeom>
              <a:avLst/>
              <a:gdLst/>
              <a:ahLst/>
              <a:cxnLst/>
              <a:rect l="l" t="t" r="r" b="b"/>
              <a:pathLst>
                <a:path w="201930" h="595629">
                  <a:moveTo>
                    <a:pt x="195821" y="0"/>
                  </a:moveTo>
                  <a:lnTo>
                    <a:pt x="5740" y="0"/>
                  </a:lnTo>
                  <a:lnTo>
                    <a:pt x="0" y="5740"/>
                  </a:lnTo>
                  <a:lnTo>
                    <a:pt x="0" y="589584"/>
                  </a:lnTo>
                  <a:lnTo>
                    <a:pt x="5740" y="595325"/>
                  </a:lnTo>
                  <a:lnTo>
                    <a:pt x="188798" y="595325"/>
                  </a:lnTo>
                  <a:lnTo>
                    <a:pt x="195821" y="595325"/>
                  </a:lnTo>
                  <a:lnTo>
                    <a:pt x="201561" y="589584"/>
                  </a:lnTo>
                  <a:lnTo>
                    <a:pt x="201561" y="5740"/>
                  </a:lnTo>
                  <a:lnTo>
                    <a:pt x="195821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624154" y="6430720"/>
              <a:ext cx="201930" cy="848994"/>
            </a:xfrm>
            <a:custGeom>
              <a:avLst/>
              <a:gdLst/>
              <a:ahLst/>
              <a:cxnLst/>
              <a:rect l="l" t="t" r="r" b="b"/>
              <a:pathLst>
                <a:path w="201930" h="848995">
                  <a:moveTo>
                    <a:pt x="194703" y="0"/>
                  </a:moveTo>
                  <a:lnTo>
                    <a:pt x="6857" y="0"/>
                  </a:lnTo>
                  <a:lnTo>
                    <a:pt x="0" y="6857"/>
                  </a:lnTo>
                  <a:lnTo>
                    <a:pt x="0" y="841552"/>
                  </a:lnTo>
                  <a:lnTo>
                    <a:pt x="6857" y="848410"/>
                  </a:lnTo>
                  <a:lnTo>
                    <a:pt x="186321" y="848410"/>
                  </a:lnTo>
                  <a:lnTo>
                    <a:pt x="194703" y="848410"/>
                  </a:lnTo>
                  <a:lnTo>
                    <a:pt x="201561" y="841552"/>
                  </a:lnTo>
                  <a:lnTo>
                    <a:pt x="201561" y="6857"/>
                  </a:lnTo>
                  <a:lnTo>
                    <a:pt x="194703" y="0"/>
                  </a:lnTo>
                  <a:close/>
                </a:path>
              </a:pathLst>
            </a:custGeom>
            <a:solidFill>
              <a:srgbClr val="657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5601524" y="6329061"/>
            <a:ext cx="26606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40" dirty="0">
                <a:solidFill>
                  <a:srgbClr val="2D5372"/>
                </a:solidFill>
                <a:latin typeface="Arial MT"/>
                <a:cs typeface="Arial MT"/>
              </a:rPr>
              <a:t>71.3%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78819" y="6764204"/>
            <a:ext cx="29527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10" dirty="0">
                <a:solidFill>
                  <a:srgbClr val="2D5372"/>
                </a:solidFill>
                <a:latin typeface="Arial MT"/>
                <a:cs typeface="Arial MT"/>
              </a:rPr>
              <a:t>39.4%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70491" y="6408032"/>
            <a:ext cx="29527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10" dirty="0">
                <a:solidFill>
                  <a:srgbClr val="2D5372"/>
                </a:solidFill>
                <a:latin typeface="Arial MT"/>
                <a:cs typeface="Arial MT"/>
              </a:rPr>
              <a:t>65.9%</a:t>
            </a:r>
            <a:endParaRPr sz="750">
              <a:latin typeface="Arial MT"/>
              <a:cs typeface="Arial MT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5633735" y="6467766"/>
            <a:ext cx="785495" cy="811530"/>
            <a:chOff x="5633735" y="6467766"/>
            <a:chExt cx="785495" cy="811530"/>
          </a:xfrm>
        </p:grpSpPr>
        <p:sp>
          <p:nvSpPr>
            <p:cNvPr id="68" name="object 68"/>
            <p:cNvSpPr/>
            <p:nvPr/>
          </p:nvSpPr>
          <p:spPr>
            <a:xfrm>
              <a:off x="5633735" y="6467766"/>
              <a:ext cx="201930" cy="811530"/>
            </a:xfrm>
            <a:custGeom>
              <a:avLst/>
              <a:gdLst/>
              <a:ahLst/>
              <a:cxnLst/>
              <a:rect l="l" t="t" r="r" b="b"/>
              <a:pathLst>
                <a:path w="201929" h="811529">
                  <a:moveTo>
                    <a:pt x="194868" y="0"/>
                  </a:moveTo>
                  <a:lnTo>
                    <a:pt x="6705" y="0"/>
                  </a:lnTo>
                  <a:lnTo>
                    <a:pt x="0" y="6705"/>
                  </a:lnTo>
                  <a:lnTo>
                    <a:pt x="0" y="804659"/>
                  </a:lnTo>
                  <a:lnTo>
                    <a:pt x="6705" y="811364"/>
                  </a:lnTo>
                  <a:lnTo>
                    <a:pt x="186664" y="811364"/>
                  </a:lnTo>
                  <a:lnTo>
                    <a:pt x="194868" y="811364"/>
                  </a:lnTo>
                  <a:lnTo>
                    <a:pt x="201574" y="804659"/>
                  </a:lnTo>
                  <a:lnTo>
                    <a:pt x="201574" y="6705"/>
                  </a:lnTo>
                  <a:lnTo>
                    <a:pt x="194868" y="0"/>
                  </a:lnTo>
                  <a:close/>
                </a:path>
              </a:pathLst>
            </a:custGeom>
            <a:solidFill>
              <a:srgbClr val="2D53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925446" y="6911986"/>
              <a:ext cx="201930" cy="367665"/>
            </a:xfrm>
            <a:custGeom>
              <a:avLst/>
              <a:gdLst/>
              <a:ahLst/>
              <a:cxnLst/>
              <a:rect l="l" t="t" r="r" b="b"/>
              <a:pathLst>
                <a:path w="201929" h="367665">
                  <a:moveTo>
                    <a:pt x="197053" y="0"/>
                  </a:moveTo>
                  <a:lnTo>
                    <a:pt x="4508" y="0"/>
                  </a:lnTo>
                  <a:lnTo>
                    <a:pt x="0" y="4521"/>
                  </a:lnTo>
                  <a:lnTo>
                    <a:pt x="0" y="362635"/>
                  </a:lnTo>
                  <a:lnTo>
                    <a:pt x="4508" y="367144"/>
                  </a:lnTo>
                  <a:lnTo>
                    <a:pt x="191541" y="367144"/>
                  </a:lnTo>
                  <a:lnTo>
                    <a:pt x="197053" y="367144"/>
                  </a:lnTo>
                  <a:lnTo>
                    <a:pt x="201574" y="362635"/>
                  </a:lnTo>
                  <a:lnTo>
                    <a:pt x="201574" y="4521"/>
                  </a:lnTo>
                  <a:lnTo>
                    <a:pt x="197053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217152" y="6555230"/>
              <a:ext cx="201930" cy="723900"/>
            </a:xfrm>
            <a:custGeom>
              <a:avLst/>
              <a:gdLst/>
              <a:ahLst/>
              <a:cxnLst/>
              <a:rect l="l" t="t" r="r" b="b"/>
              <a:pathLst>
                <a:path w="201929" h="723900">
                  <a:moveTo>
                    <a:pt x="195237" y="0"/>
                  </a:moveTo>
                  <a:lnTo>
                    <a:pt x="6337" y="0"/>
                  </a:lnTo>
                  <a:lnTo>
                    <a:pt x="0" y="6324"/>
                  </a:lnTo>
                  <a:lnTo>
                    <a:pt x="0" y="717562"/>
                  </a:lnTo>
                  <a:lnTo>
                    <a:pt x="6337" y="723900"/>
                  </a:lnTo>
                  <a:lnTo>
                    <a:pt x="187490" y="723900"/>
                  </a:lnTo>
                  <a:lnTo>
                    <a:pt x="195237" y="723900"/>
                  </a:lnTo>
                  <a:lnTo>
                    <a:pt x="201574" y="717562"/>
                  </a:lnTo>
                  <a:lnTo>
                    <a:pt x="201574" y="6324"/>
                  </a:lnTo>
                  <a:lnTo>
                    <a:pt x="195237" y="0"/>
                  </a:lnTo>
                  <a:close/>
                </a:path>
              </a:pathLst>
            </a:custGeom>
            <a:solidFill>
              <a:srgbClr val="657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3802000" y="6574020"/>
            <a:ext cx="27241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30" dirty="0">
                <a:solidFill>
                  <a:srgbClr val="2D5372"/>
                </a:solidFill>
                <a:latin typeface="Arial MT"/>
                <a:cs typeface="Arial MT"/>
              </a:rPr>
              <a:t>54.1%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706393" y="6045058"/>
            <a:ext cx="249554" cy="1275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30" dirty="0">
                <a:solidFill>
                  <a:srgbClr val="2D5372"/>
                </a:solidFill>
                <a:latin typeface="Century Gothic" panose="020B0502020202020204" pitchFamily="34" charset="0"/>
                <a:cs typeface="Arial MT"/>
              </a:rPr>
              <a:t>100%</a:t>
            </a:r>
            <a:endParaRPr sz="750">
              <a:latin typeface="Century Gothic" panose="020B0502020202020204" pitchFamily="34" charset="0"/>
              <a:cs typeface="Arial MT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082322" y="6764211"/>
            <a:ext cx="29527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10" dirty="0">
                <a:solidFill>
                  <a:srgbClr val="2D5372"/>
                </a:solidFill>
                <a:latin typeface="Arial MT"/>
                <a:cs typeface="Arial MT"/>
              </a:rPr>
              <a:t>39.4%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414850" y="6598799"/>
            <a:ext cx="213360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25" dirty="0">
                <a:solidFill>
                  <a:srgbClr val="2D5372"/>
                </a:solidFill>
                <a:latin typeface="Arial MT"/>
                <a:cs typeface="Arial MT"/>
              </a:rPr>
              <a:t>50%</a:t>
            </a:r>
            <a:endParaRPr sz="750">
              <a:latin typeface="Arial MT"/>
              <a:cs typeface="Arial MT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1752173" y="2702034"/>
            <a:ext cx="5446545" cy="7681303"/>
            <a:chOff x="1752173" y="2702034"/>
            <a:chExt cx="5446545" cy="7681303"/>
          </a:xfrm>
        </p:grpSpPr>
        <p:sp>
          <p:nvSpPr>
            <p:cNvPr id="76" name="object 76"/>
            <p:cNvSpPr/>
            <p:nvPr/>
          </p:nvSpPr>
          <p:spPr>
            <a:xfrm>
              <a:off x="3837242" y="6720419"/>
              <a:ext cx="201930" cy="558800"/>
            </a:xfrm>
            <a:custGeom>
              <a:avLst/>
              <a:gdLst/>
              <a:ahLst/>
              <a:cxnLst/>
              <a:rect l="l" t="t" r="r" b="b"/>
              <a:pathLst>
                <a:path w="201929" h="558800">
                  <a:moveTo>
                    <a:pt x="195999" y="0"/>
                  </a:moveTo>
                  <a:lnTo>
                    <a:pt x="5562" y="0"/>
                  </a:lnTo>
                  <a:lnTo>
                    <a:pt x="0" y="5562"/>
                  </a:lnTo>
                  <a:lnTo>
                    <a:pt x="0" y="553148"/>
                  </a:lnTo>
                  <a:lnTo>
                    <a:pt x="5562" y="558711"/>
                  </a:lnTo>
                  <a:lnTo>
                    <a:pt x="189191" y="558711"/>
                  </a:lnTo>
                  <a:lnTo>
                    <a:pt x="195999" y="558711"/>
                  </a:lnTo>
                  <a:lnTo>
                    <a:pt x="201561" y="553148"/>
                  </a:lnTo>
                  <a:lnTo>
                    <a:pt x="201561" y="5562"/>
                  </a:lnTo>
                  <a:lnTo>
                    <a:pt x="195999" y="0"/>
                  </a:lnTo>
                  <a:close/>
                </a:path>
              </a:pathLst>
            </a:custGeom>
            <a:solidFill>
              <a:srgbClr val="2D53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128943" y="6911986"/>
              <a:ext cx="201930" cy="367665"/>
            </a:xfrm>
            <a:custGeom>
              <a:avLst/>
              <a:gdLst/>
              <a:ahLst/>
              <a:cxnLst/>
              <a:rect l="l" t="t" r="r" b="b"/>
              <a:pathLst>
                <a:path w="201929" h="367665">
                  <a:moveTo>
                    <a:pt x="197053" y="0"/>
                  </a:moveTo>
                  <a:lnTo>
                    <a:pt x="4508" y="0"/>
                  </a:lnTo>
                  <a:lnTo>
                    <a:pt x="0" y="4521"/>
                  </a:lnTo>
                  <a:lnTo>
                    <a:pt x="0" y="362635"/>
                  </a:lnTo>
                  <a:lnTo>
                    <a:pt x="4508" y="367144"/>
                  </a:lnTo>
                  <a:lnTo>
                    <a:pt x="191541" y="367144"/>
                  </a:lnTo>
                  <a:lnTo>
                    <a:pt x="197053" y="367144"/>
                  </a:lnTo>
                  <a:lnTo>
                    <a:pt x="201574" y="362635"/>
                  </a:lnTo>
                  <a:lnTo>
                    <a:pt x="201574" y="4521"/>
                  </a:lnTo>
                  <a:lnTo>
                    <a:pt x="197053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420655" y="6758418"/>
              <a:ext cx="201930" cy="521334"/>
            </a:xfrm>
            <a:custGeom>
              <a:avLst/>
              <a:gdLst/>
              <a:ahLst/>
              <a:cxnLst/>
              <a:rect l="l" t="t" r="r" b="b"/>
              <a:pathLst>
                <a:path w="201929" h="521334">
                  <a:moveTo>
                    <a:pt x="196189" y="0"/>
                  </a:moveTo>
                  <a:lnTo>
                    <a:pt x="5372" y="0"/>
                  </a:lnTo>
                  <a:lnTo>
                    <a:pt x="0" y="5372"/>
                  </a:lnTo>
                  <a:lnTo>
                    <a:pt x="0" y="515340"/>
                  </a:lnTo>
                  <a:lnTo>
                    <a:pt x="5372" y="520712"/>
                  </a:lnTo>
                  <a:lnTo>
                    <a:pt x="189623" y="520712"/>
                  </a:lnTo>
                  <a:lnTo>
                    <a:pt x="196189" y="520712"/>
                  </a:lnTo>
                  <a:lnTo>
                    <a:pt x="201561" y="515340"/>
                  </a:lnTo>
                  <a:lnTo>
                    <a:pt x="201561" y="5372"/>
                  </a:lnTo>
                  <a:lnTo>
                    <a:pt x="196189" y="0"/>
                  </a:lnTo>
                  <a:close/>
                </a:path>
              </a:pathLst>
            </a:custGeom>
            <a:solidFill>
              <a:srgbClr val="657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752173" y="6758415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0" y="0"/>
                  </a:moveTo>
                  <a:lnTo>
                    <a:pt x="15774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699324" y="6758415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5">
                  <a:moveTo>
                    <a:pt x="0" y="0"/>
                  </a:moveTo>
                  <a:lnTo>
                    <a:pt x="15774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752173" y="6238689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0" y="0"/>
                  </a:moveTo>
                  <a:lnTo>
                    <a:pt x="15774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956538" y="6758415"/>
              <a:ext cx="734695" cy="0"/>
            </a:xfrm>
            <a:custGeom>
              <a:avLst/>
              <a:gdLst/>
              <a:ahLst/>
              <a:cxnLst/>
              <a:rect l="l" t="t" r="r" b="b"/>
              <a:pathLst>
                <a:path w="734695">
                  <a:moveTo>
                    <a:pt x="0" y="0"/>
                  </a:moveTo>
                  <a:lnTo>
                    <a:pt x="73432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533127" y="6238689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0" y="0"/>
                  </a:moveTo>
                  <a:lnTo>
                    <a:pt x="15774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760814" y="6758415"/>
              <a:ext cx="734695" cy="0"/>
            </a:xfrm>
            <a:custGeom>
              <a:avLst/>
              <a:gdLst/>
              <a:ahLst/>
              <a:cxnLst/>
              <a:rect l="l" t="t" r="r" b="b"/>
              <a:pathLst>
                <a:path w="734695">
                  <a:moveTo>
                    <a:pt x="0" y="0"/>
                  </a:moveTo>
                  <a:lnTo>
                    <a:pt x="73432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337403" y="6238689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0" y="0"/>
                  </a:moveTo>
                  <a:lnTo>
                    <a:pt x="157746" y="0"/>
                  </a:lnTo>
                </a:path>
              </a:pathLst>
            </a:custGeom>
            <a:ln w="12700">
              <a:solidFill>
                <a:srgbClr val="B2B2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386126" y="7855585"/>
              <a:ext cx="3687445" cy="81915"/>
            </a:xfrm>
            <a:custGeom>
              <a:avLst/>
              <a:gdLst/>
              <a:ahLst/>
              <a:cxnLst/>
              <a:rect l="l" t="t" r="r" b="b"/>
              <a:pathLst>
                <a:path w="3687445" h="81915">
                  <a:moveTo>
                    <a:pt x="94183" y="0"/>
                  </a:moveTo>
                  <a:lnTo>
                    <a:pt x="0" y="0"/>
                  </a:lnTo>
                  <a:lnTo>
                    <a:pt x="47091" y="81572"/>
                  </a:lnTo>
                  <a:lnTo>
                    <a:pt x="94183" y="0"/>
                  </a:lnTo>
                  <a:close/>
                </a:path>
                <a:path w="3687445" h="81915">
                  <a:moveTo>
                    <a:pt x="1890687" y="0"/>
                  </a:moveTo>
                  <a:lnTo>
                    <a:pt x="1796503" y="0"/>
                  </a:lnTo>
                  <a:lnTo>
                    <a:pt x="1843595" y="81572"/>
                  </a:lnTo>
                  <a:lnTo>
                    <a:pt x="1890687" y="0"/>
                  </a:lnTo>
                  <a:close/>
                </a:path>
                <a:path w="3687445" h="81915">
                  <a:moveTo>
                    <a:pt x="3687191" y="0"/>
                  </a:moveTo>
                  <a:lnTo>
                    <a:pt x="3593007" y="0"/>
                  </a:lnTo>
                  <a:lnTo>
                    <a:pt x="3640099" y="81572"/>
                  </a:lnTo>
                  <a:lnTo>
                    <a:pt x="3687191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475399" y="9313059"/>
              <a:ext cx="471805" cy="561340"/>
            </a:xfrm>
            <a:custGeom>
              <a:avLst/>
              <a:gdLst/>
              <a:ahLst/>
              <a:cxnLst/>
              <a:rect l="l" t="t" r="r" b="b"/>
              <a:pathLst>
                <a:path w="471804" h="561340">
                  <a:moveTo>
                    <a:pt x="471779" y="235013"/>
                  </a:moveTo>
                  <a:lnTo>
                    <a:pt x="467282" y="281848"/>
                  </a:lnTo>
                  <a:lnTo>
                    <a:pt x="454109" y="325526"/>
                  </a:lnTo>
                  <a:lnTo>
                    <a:pt x="433165" y="365165"/>
                  </a:lnTo>
                  <a:lnTo>
                    <a:pt x="405358" y="399884"/>
                  </a:lnTo>
                  <a:lnTo>
                    <a:pt x="376560" y="435057"/>
                  </a:lnTo>
                  <a:lnTo>
                    <a:pt x="354142" y="474173"/>
                  </a:lnTo>
                  <a:lnTo>
                    <a:pt x="338425" y="516356"/>
                  </a:lnTo>
                  <a:lnTo>
                    <a:pt x="329730" y="560730"/>
                  </a:lnTo>
                  <a:lnTo>
                    <a:pt x="141947" y="560730"/>
                  </a:lnTo>
                  <a:lnTo>
                    <a:pt x="133427" y="516372"/>
                  </a:lnTo>
                  <a:lnTo>
                    <a:pt x="117787" y="474222"/>
                  </a:lnTo>
                  <a:lnTo>
                    <a:pt x="95368" y="435137"/>
                  </a:lnTo>
                  <a:lnTo>
                    <a:pt x="66509" y="399973"/>
                  </a:lnTo>
                  <a:lnTo>
                    <a:pt x="38763" y="365370"/>
                  </a:lnTo>
                  <a:lnTo>
                    <a:pt x="17829" y="325897"/>
                  </a:lnTo>
                  <a:lnTo>
                    <a:pt x="4607" y="282419"/>
                  </a:lnTo>
                  <a:lnTo>
                    <a:pt x="0" y="235800"/>
                  </a:lnTo>
                  <a:lnTo>
                    <a:pt x="4699" y="188740"/>
                  </a:lnTo>
                  <a:lnTo>
                    <a:pt x="18185" y="144860"/>
                  </a:lnTo>
                  <a:lnTo>
                    <a:pt x="39533" y="105084"/>
                  </a:lnTo>
                  <a:lnTo>
                    <a:pt x="67824" y="70332"/>
                  </a:lnTo>
                  <a:lnTo>
                    <a:pt x="102134" y="41526"/>
                  </a:lnTo>
                  <a:lnTo>
                    <a:pt x="141542" y="19588"/>
                  </a:lnTo>
                  <a:lnTo>
                    <a:pt x="185126" y="5438"/>
                  </a:lnTo>
                  <a:lnTo>
                    <a:pt x="231965" y="0"/>
                  </a:lnTo>
                  <a:lnTo>
                    <a:pt x="279774" y="4121"/>
                  </a:lnTo>
                  <a:lnTo>
                    <a:pt x="324512" y="17438"/>
                  </a:lnTo>
                  <a:lnTo>
                    <a:pt x="365169" y="38959"/>
                  </a:lnTo>
                  <a:lnTo>
                    <a:pt x="400731" y="67695"/>
                  </a:lnTo>
                  <a:lnTo>
                    <a:pt x="430185" y="102658"/>
                  </a:lnTo>
                  <a:lnTo>
                    <a:pt x="452519" y="142858"/>
                  </a:lnTo>
                  <a:lnTo>
                    <a:pt x="466722" y="187306"/>
                  </a:lnTo>
                  <a:lnTo>
                    <a:pt x="471779" y="235013"/>
                  </a:lnTo>
                  <a:close/>
                </a:path>
              </a:pathLst>
            </a:custGeom>
            <a:ln w="14782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610000" y="9866398"/>
              <a:ext cx="202577" cy="144338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6711298" y="9061599"/>
              <a:ext cx="0" cy="156210"/>
            </a:xfrm>
            <a:custGeom>
              <a:avLst/>
              <a:gdLst/>
              <a:ahLst/>
              <a:cxnLst/>
              <a:rect l="l" t="t" r="r" b="b"/>
              <a:pathLst>
                <a:path h="156209">
                  <a:moveTo>
                    <a:pt x="0" y="156146"/>
                  </a:moveTo>
                  <a:lnTo>
                    <a:pt x="0" y="0"/>
                  </a:lnTo>
                </a:path>
              </a:pathLst>
            </a:custGeom>
            <a:ln w="14782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223944" y="9548952"/>
              <a:ext cx="156210" cy="0"/>
            </a:xfrm>
            <a:custGeom>
              <a:avLst/>
              <a:gdLst/>
              <a:ahLst/>
              <a:cxnLst/>
              <a:rect l="l" t="t" r="r" b="b"/>
              <a:pathLst>
                <a:path w="156210">
                  <a:moveTo>
                    <a:pt x="156146" y="0"/>
                  </a:moveTo>
                  <a:lnTo>
                    <a:pt x="0" y="0"/>
                  </a:lnTo>
                </a:path>
              </a:pathLst>
            </a:custGeom>
            <a:ln w="14782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042508" y="9548952"/>
              <a:ext cx="156210" cy="0"/>
            </a:xfrm>
            <a:custGeom>
              <a:avLst/>
              <a:gdLst/>
              <a:ahLst/>
              <a:cxnLst/>
              <a:rect l="l" t="t" r="r" b="b"/>
              <a:pathLst>
                <a:path w="156209">
                  <a:moveTo>
                    <a:pt x="156146" y="0"/>
                  </a:moveTo>
                  <a:lnTo>
                    <a:pt x="0" y="0"/>
                  </a:lnTo>
                </a:path>
              </a:pathLst>
            </a:custGeom>
            <a:ln w="14782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945524" y="9204325"/>
              <a:ext cx="110489" cy="110489"/>
            </a:xfrm>
            <a:custGeom>
              <a:avLst/>
              <a:gdLst/>
              <a:ahLst/>
              <a:cxnLst/>
              <a:rect l="l" t="t" r="r" b="b"/>
              <a:pathLst>
                <a:path w="110490" h="110490">
                  <a:moveTo>
                    <a:pt x="110401" y="0"/>
                  </a:moveTo>
                  <a:lnTo>
                    <a:pt x="0" y="110401"/>
                  </a:lnTo>
                </a:path>
              </a:pathLst>
            </a:custGeom>
            <a:ln w="14782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366672" y="9204326"/>
              <a:ext cx="110489" cy="110489"/>
            </a:xfrm>
            <a:custGeom>
              <a:avLst/>
              <a:gdLst/>
              <a:ahLst/>
              <a:cxnLst/>
              <a:rect l="l" t="t" r="r" b="b"/>
              <a:pathLst>
                <a:path w="110489" h="110490">
                  <a:moveTo>
                    <a:pt x="110401" y="110401"/>
                  </a:moveTo>
                  <a:lnTo>
                    <a:pt x="0" y="0"/>
                  </a:lnTo>
                </a:path>
              </a:pathLst>
            </a:custGeom>
            <a:ln w="14782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14657" y="9552935"/>
              <a:ext cx="193281" cy="165684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883836" y="9004300"/>
              <a:ext cx="98132" cy="98132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83836" y="9515755"/>
              <a:ext cx="98132" cy="98145"/>
            </a:xfrm>
            <a:prstGeom prst="rect">
              <a:avLst/>
            </a:prstGeom>
          </p:spPr>
        </p:pic>
        <p:sp>
          <p:nvSpPr>
            <p:cNvPr id="97" name="object 97"/>
            <p:cNvSpPr/>
            <p:nvPr/>
          </p:nvSpPr>
          <p:spPr>
            <a:xfrm>
              <a:off x="2656840" y="2702034"/>
              <a:ext cx="207010" cy="414020"/>
            </a:xfrm>
            <a:custGeom>
              <a:avLst/>
              <a:gdLst/>
              <a:ahLst/>
              <a:cxnLst/>
              <a:rect l="l" t="t" r="r" b="b"/>
              <a:pathLst>
                <a:path w="207010" h="414019">
                  <a:moveTo>
                    <a:pt x="0" y="0"/>
                  </a:moveTo>
                  <a:lnTo>
                    <a:pt x="206806" y="206806"/>
                  </a:lnTo>
                  <a:lnTo>
                    <a:pt x="0" y="413613"/>
                  </a:lnTo>
                </a:path>
              </a:pathLst>
            </a:custGeom>
            <a:ln w="10071">
              <a:solidFill>
                <a:srgbClr val="2D53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047608" y="9954712"/>
              <a:ext cx="3438525" cy="428625"/>
            </a:xfrm>
            <a:custGeom>
              <a:avLst/>
              <a:gdLst/>
              <a:ahLst/>
              <a:cxnLst/>
              <a:rect l="l" t="t" r="r" b="b"/>
              <a:pathLst>
                <a:path w="3438525" h="428625">
                  <a:moveTo>
                    <a:pt x="3377857" y="0"/>
                  </a:moveTo>
                  <a:lnTo>
                    <a:pt x="60490" y="0"/>
                  </a:lnTo>
                  <a:lnTo>
                    <a:pt x="36947" y="4754"/>
                  </a:lnTo>
                  <a:lnTo>
                    <a:pt x="17719" y="17721"/>
                  </a:lnTo>
                  <a:lnTo>
                    <a:pt x="4754" y="36952"/>
                  </a:lnTo>
                  <a:lnTo>
                    <a:pt x="0" y="60502"/>
                  </a:lnTo>
                  <a:lnTo>
                    <a:pt x="0" y="367906"/>
                  </a:lnTo>
                  <a:lnTo>
                    <a:pt x="4754" y="391448"/>
                  </a:lnTo>
                  <a:lnTo>
                    <a:pt x="17719" y="410676"/>
                  </a:lnTo>
                  <a:lnTo>
                    <a:pt x="36947" y="423641"/>
                  </a:lnTo>
                  <a:lnTo>
                    <a:pt x="60490" y="428396"/>
                  </a:lnTo>
                  <a:lnTo>
                    <a:pt x="3377857" y="428396"/>
                  </a:lnTo>
                  <a:lnTo>
                    <a:pt x="3401405" y="423641"/>
                  </a:lnTo>
                  <a:lnTo>
                    <a:pt x="3420632" y="410676"/>
                  </a:lnTo>
                  <a:lnTo>
                    <a:pt x="3433594" y="391448"/>
                  </a:lnTo>
                  <a:lnTo>
                    <a:pt x="3438347" y="367906"/>
                  </a:lnTo>
                  <a:lnTo>
                    <a:pt x="3438347" y="60502"/>
                  </a:lnTo>
                  <a:lnTo>
                    <a:pt x="3433594" y="36952"/>
                  </a:lnTo>
                  <a:lnTo>
                    <a:pt x="3420632" y="17721"/>
                  </a:lnTo>
                  <a:lnTo>
                    <a:pt x="3401405" y="4754"/>
                  </a:lnTo>
                  <a:lnTo>
                    <a:pt x="3377857" y="0"/>
                  </a:lnTo>
                  <a:close/>
                </a:path>
              </a:pathLst>
            </a:custGeom>
            <a:solidFill>
              <a:srgbClr val="F8BB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285285" y="8594058"/>
            <a:ext cx="952500" cy="12090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700" spc="-200" dirty="0">
                <a:solidFill>
                  <a:srgbClr val="2D5372"/>
                </a:solidFill>
                <a:latin typeface="Arial Black"/>
                <a:cs typeface="Arial Black"/>
              </a:rPr>
              <a:t>4.</a:t>
            </a:r>
            <a:endParaRPr sz="7700" dirty="0">
              <a:latin typeface="Arial Black"/>
              <a:cs typeface="Arial Blac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044931" y="8928100"/>
            <a:ext cx="4075582" cy="1426031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9055" algn="just">
              <a:lnSpc>
                <a:spcPts val="1050"/>
              </a:lnSpc>
              <a:spcBef>
                <a:spcPts val="200"/>
              </a:spcBef>
            </a:pPr>
            <a:r>
              <a:rPr lang="pt-BR" sz="900" b="1" dirty="0" err="1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pET</a:t>
            </a:r>
            <a:r>
              <a:rPr lang="es-ES" sz="900" b="1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 guiada por ERA mejora significativamente las tasas de embarazo, implantación y nacidos vivos</a:t>
            </a:r>
            <a:r>
              <a:rPr lang="pt-BR" sz="900" b="1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 </a:t>
            </a:r>
            <a:r>
              <a:rPr lang="es-ES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en pacientes de edad avanzada con antecedentes reproductivos desafiantes</a:t>
            </a:r>
            <a:r>
              <a:rPr sz="900" dirty="0">
                <a:solidFill>
                  <a:srgbClr val="FFFFFF"/>
                </a:solidFill>
                <a:latin typeface="Century Gothic" panose="020B0502020202020204" pitchFamily="34" charset="0"/>
                <a:cs typeface="Tahoma"/>
              </a:rPr>
              <a:t>.</a:t>
            </a:r>
            <a:endParaRPr sz="900" dirty="0">
              <a:latin typeface="Century Gothic" panose="020B0502020202020204" pitchFamily="34" charset="0"/>
              <a:cs typeface="Tahoma"/>
            </a:endParaRPr>
          </a:p>
          <a:p>
            <a:pPr marL="12700" marR="5080" algn="just">
              <a:spcBef>
                <a:spcPts val="880"/>
              </a:spcBef>
            </a:pPr>
            <a:r>
              <a:rPr lang="pt-BR" sz="900" b="1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Não há diferença significativa </a:t>
            </a:r>
            <a:r>
              <a:rPr lang="es-ES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entre los pacientes de edad avanzada </a:t>
            </a: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(grupo de </a:t>
            </a:r>
            <a:r>
              <a:rPr lang="pt-BR" sz="900" dirty="0" err="1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estudio</a:t>
            </a: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) y pacientes más </a:t>
            </a:r>
            <a:r>
              <a:rPr lang="pt-BR" sz="900" dirty="0" err="1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jóvenes</a:t>
            </a: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(grupo </a:t>
            </a:r>
            <a:r>
              <a:rPr lang="pt-BR" sz="900" dirty="0" err="1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control</a:t>
            </a: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 2) al realizar pET guiada por ERA.</a:t>
            </a:r>
            <a:endParaRPr sz="900" dirty="0">
              <a:latin typeface="Century Gothic" panose="020B0502020202020204" pitchFamily="34" charset="0"/>
              <a:cs typeface="Tahoma"/>
            </a:endParaRPr>
          </a:p>
          <a:p>
            <a:pPr marL="720725" marR="789305" indent="-388620" algn="just"/>
            <a:endParaRPr lang="pt-BR" sz="600" dirty="0">
              <a:solidFill>
                <a:srgbClr val="2D5372"/>
              </a:solidFill>
              <a:latin typeface="Century Gothic" panose="020B0502020202020204" pitchFamily="34" charset="0"/>
              <a:cs typeface="Arial Black"/>
            </a:endParaRPr>
          </a:p>
          <a:p>
            <a:pPr marL="720725" marR="789305" indent="-388620" algn="just"/>
            <a:r>
              <a:rPr lang="pt-BR" sz="115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ERA </a:t>
            </a:r>
            <a:r>
              <a:rPr lang="es-ES" sz="115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es la única prueba de receptividad endometrial validada por un </a:t>
            </a:r>
            <a:r>
              <a:rPr lang="pt-BR" sz="115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RCT</a:t>
            </a:r>
            <a:r>
              <a:rPr lang="en-US" sz="115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.</a:t>
            </a:r>
            <a:endParaRPr lang="en-US" sz="115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054050" y="5839715"/>
            <a:ext cx="466090" cy="1275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35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p=0.0007</a:t>
            </a:r>
            <a:endParaRPr sz="75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618228" y="5839715"/>
            <a:ext cx="502284" cy="1275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55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p=&lt;0.0001</a:t>
            </a:r>
            <a:endParaRPr sz="750">
              <a:latin typeface="Century Gothic" panose="020B0502020202020204" pitchFamily="34" charset="0"/>
              <a:cs typeface="Arial Black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2135168" y="5996145"/>
            <a:ext cx="3886200" cy="730885"/>
            <a:chOff x="2135168" y="5996145"/>
            <a:chExt cx="3886200" cy="730885"/>
          </a:xfrm>
        </p:grpSpPr>
        <p:sp>
          <p:nvSpPr>
            <p:cNvPr id="104" name="object 104"/>
            <p:cNvSpPr/>
            <p:nvPr/>
          </p:nvSpPr>
          <p:spPr>
            <a:xfrm>
              <a:off x="2141518" y="6002495"/>
              <a:ext cx="290830" cy="492759"/>
            </a:xfrm>
            <a:custGeom>
              <a:avLst/>
              <a:gdLst/>
              <a:ahLst/>
              <a:cxnLst/>
              <a:rect l="l" t="t" r="r" b="b"/>
              <a:pathLst>
                <a:path w="290830" h="492760">
                  <a:moveTo>
                    <a:pt x="0" y="236194"/>
                  </a:moveTo>
                  <a:lnTo>
                    <a:pt x="0" y="0"/>
                  </a:lnTo>
                  <a:lnTo>
                    <a:pt x="290804" y="0"/>
                  </a:lnTo>
                  <a:lnTo>
                    <a:pt x="290804" y="492493"/>
                  </a:lnTo>
                </a:path>
              </a:pathLst>
            </a:custGeom>
            <a:ln w="12700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723885" y="6002495"/>
              <a:ext cx="290830" cy="718185"/>
            </a:xfrm>
            <a:custGeom>
              <a:avLst/>
              <a:gdLst/>
              <a:ahLst/>
              <a:cxnLst/>
              <a:rect l="l" t="t" r="r" b="b"/>
              <a:pathLst>
                <a:path w="290829" h="718184">
                  <a:moveTo>
                    <a:pt x="0" y="236194"/>
                  </a:moveTo>
                  <a:lnTo>
                    <a:pt x="0" y="0"/>
                  </a:lnTo>
                  <a:lnTo>
                    <a:pt x="290804" y="0"/>
                  </a:lnTo>
                  <a:lnTo>
                    <a:pt x="290804" y="717931"/>
                  </a:lnTo>
                </a:path>
              </a:pathLst>
            </a:custGeom>
            <a:ln w="12700">
              <a:solidFill>
                <a:srgbClr val="F8BB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3837645" y="6088394"/>
            <a:ext cx="470534" cy="1275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-30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p=0.0009</a:t>
            </a:r>
            <a:endParaRPr sz="75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3927382" y="6247367"/>
            <a:ext cx="290830" cy="492759"/>
          </a:xfrm>
          <a:custGeom>
            <a:avLst/>
            <a:gdLst/>
            <a:ahLst/>
            <a:cxnLst/>
            <a:rect l="l" t="t" r="r" b="b"/>
            <a:pathLst>
              <a:path w="290829" h="492759">
                <a:moveTo>
                  <a:pt x="0" y="236194"/>
                </a:moveTo>
                <a:lnTo>
                  <a:pt x="0" y="0"/>
                </a:lnTo>
                <a:lnTo>
                  <a:pt x="290804" y="0"/>
                </a:lnTo>
                <a:lnTo>
                  <a:pt x="290804" y="492493"/>
                </a:lnTo>
              </a:path>
            </a:pathLst>
          </a:custGeom>
          <a:ln w="12700">
            <a:solidFill>
              <a:srgbClr val="F8BB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85B2D476-7228-486C-9687-F0561C3E05F2}"/>
              </a:ext>
            </a:extLst>
          </p:cNvPr>
          <p:cNvSpPr txBox="1"/>
          <p:nvPr/>
        </p:nvSpPr>
        <p:spPr>
          <a:xfrm>
            <a:off x="2207946" y="4086217"/>
            <a:ext cx="895831" cy="17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" algn="ctr">
              <a:lnSpc>
                <a:spcPts val="605"/>
              </a:lnSpc>
              <a:spcBef>
                <a:spcPts val="114"/>
              </a:spcBef>
            </a:pPr>
            <a:r>
              <a:rPr lang="pt-BR" sz="800" spc="-10" dirty="0">
                <a:solidFill>
                  <a:srgbClr val="2D5372"/>
                </a:solidFill>
                <a:latin typeface="Century Gothic" panose="020B0502020202020204" pitchFamily="34" charset="0"/>
                <a:cs typeface="Arial MT"/>
              </a:rPr>
              <a:t>Participantes</a:t>
            </a:r>
            <a:endParaRPr lang="pt-BR" sz="800" dirty="0">
              <a:solidFill>
                <a:srgbClr val="2D5372"/>
              </a:solidFill>
              <a:latin typeface="Century Gothic" panose="020B0502020202020204" pitchFamily="34" charset="0"/>
              <a:cs typeface="Arial MT"/>
            </a:endParaRPr>
          </a:p>
        </p:txBody>
      </p:sp>
      <p:sp>
        <p:nvSpPr>
          <p:cNvPr id="112" name="object 39">
            <a:extLst>
              <a:ext uri="{FF2B5EF4-FFF2-40B4-BE49-F238E27FC236}">
                <a16:creationId xmlns:a16="http://schemas.microsoft.com/office/drawing/2014/main" id="{C0EBE5E2-F9EC-8C6E-5AF3-E3F9D5EFEE62}"/>
              </a:ext>
            </a:extLst>
          </p:cNvPr>
          <p:cNvSpPr txBox="1"/>
          <p:nvPr/>
        </p:nvSpPr>
        <p:spPr>
          <a:xfrm>
            <a:off x="4346609" y="4416406"/>
            <a:ext cx="1137288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Grupo </a:t>
            </a:r>
            <a:r>
              <a:rPr lang="pt-BR" sz="900" b="1" dirty="0" err="1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Control</a:t>
            </a:r>
            <a:r>
              <a:rPr lang="pt-BR" sz="900" b="1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 1</a:t>
            </a:r>
            <a:endParaRPr sz="90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13" name="object 39">
            <a:extLst>
              <a:ext uri="{FF2B5EF4-FFF2-40B4-BE49-F238E27FC236}">
                <a16:creationId xmlns:a16="http://schemas.microsoft.com/office/drawing/2014/main" id="{322CF757-24A3-DEA4-5AF0-464046124E15}"/>
              </a:ext>
            </a:extLst>
          </p:cNvPr>
          <p:cNvSpPr txBox="1"/>
          <p:nvPr/>
        </p:nvSpPr>
        <p:spPr>
          <a:xfrm>
            <a:off x="3497757" y="4418734"/>
            <a:ext cx="8798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900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Grupo </a:t>
            </a:r>
            <a:r>
              <a:rPr lang="pt-BR" sz="900" b="1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Estudio</a:t>
            </a:r>
            <a:endParaRPr sz="900" b="1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14" name="object 49">
            <a:extLst>
              <a:ext uri="{FF2B5EF4-FFF2-40B4-BE49-F238E27FC236}">
                <a16:creationId xmlns:a16="http://schemas.microsoft.com/office/drawing/2014/main" id="{0932B49F-AAAC-E611-458B-28246586C8B0}"/>
              </a:ext>
            </a:extLst>
          </p:cNvPr>
          <p:cNvSpPr txBox="1"/>
          <p:nvPr/>
        </p:nvSpPr>
        <p:spPr>
          <a:xfrm>
            <a:off x="3550811" y="7334446"/>
            <a:ext cx="1400480" cy="1328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pt-BR" sz="1400" spc="-2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Tasa</a:t>
            </a:r>
            <a:endParaRPr lang="pt-BR" sz="1400" spc="-10" dirty="0">
              <a:solidFill>
                <a:srgbClr val="2D5372"/>
              </a:solidFill>
              <a:latin typeface="Century Gothic" panose="020B0502020202020204" pitchFamily="34" charset="0"/>
              <a:cs typeface="Arial Black"/>
            </a:endParaRPr>
          </a:p>
          <a:p>
            <a:pPr algn="ctr">
              <a:spcBef>
                <a:spcPts val="100"/>
              </a:spcBef>
            </a:pPr>
            <a:r>
              <a:rPr lang="pt-BR" sz="1400" b="1" spc="-10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Implantación</a:t>
            </a:r>
            <a:endParaRPr lang="pt-BR" sz="1400" b="1" dirty="0">
              <a:latin typeface="Century Gothic" panose="020B0502020202020204" pitchFamily="34" charset="0"/>
              <a:cs typeface="Arial Black"/>
            </a:endParaRPr>
          </a:p>
          <a:p>
            <a:pPr algn="ctr">
              <a:spcBef>
                <a:spcPts val="100"/>
              </a:spcBef>
            </a:pPr>
            <a:endParaRPr lang="pt-BR" sz="1000" spc="-10" dirty="0">
              <a:solidFill>
                <a:srgbClr val="2D5372"/>
              </a:solidFill>
              <a:latin typeface="Century Gothic" panose="020B0502020202020204" pitchFamily="34" charset="0"/>
              <a:cs typeface="Tahoma"/>
            </a:endParaRPr>
          </a:p>
          <a:p>
            <a:pPr algn="ctr">
              <a:spcBef>
                <a:spcPts val="100"/>
              </a:spcBef>
            </a:pPr>
            <a:r>
              <a:rPr lang="pt-BR" sz="90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Principales</a:t>
            </a:r>
            <a:r>
              <a:rPr lang="pt-BR" sz="900" dirty="0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lang="pt-BR" sz="90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Conclusiones</a:t>
            </a:r>
            <a:r>
              <a:rPr lang="pt-BR" sz="900" dirty="0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:</a:t>
            </a:r>
            <a:endParaRPr lang="pt-BR" sz="900" dirty="0">
              <a:latin typeface="Century Gothic" panose="020B0502020202020204" pitchFamily="34" charset="0"/>
              <a:cs typeface="Tahoma"/>
            </a:endParaRPr>
          </a:p>
          <a:p>
            <a:pPr marL="12700" marR="5080" algn="ctr"/>
            <a:r>
              <a:rPr lang="es-ES" sz="90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Mejora significativa en la tasa de implantación de PGT-A + ERA frente a PGT-A solo</a:t>
            </a:r>
            <a:endParaRPr sz="900" b="1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115" name="object 49">
            <a:extLst>
              <a:ext uri="{FF2B5EF4-FFF2-40B4-BE49-F238E27FC236}">
                <a16:creationId xmlns:a16="http://schemas.microsoft.com/office/drawing/2014/main" id="{32C04A3D-1FB8-CC96-8A03-C92073186E48}"/>
              </a:ext>
            </a:extLst>
          </p:cNvPr>
          <p:cNvSpPr txBox="1"/>
          <p:nvPr/>
        </p:nvSpPr>
        <p:spPr>
          <a:xfrm>
            <a:off x="5320126" y="7334446"/>
            <a:ext cx="1392988" cy="1328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pt-BR" sz="1400" spc="-2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Tasa</a:t>
            </a:r>
            <a:endParaRPr lang="pt-BR" sz="1400" spc="-10" dirty="0">
              <a:solidFill>
                <a:srgbClr val="2D5372"/>
              </a:solidFill>
              <a:latin typeface="Century Gothic" panose="020B0502020202020204" pitchFamily="34" charset="0"/>
              <a:cs typeface="Arial Black"/>
            </a:endParaRPr>
          </a:p>
          <a:p>
            <a:pPr algn="ctr">
              <a:spcBef>
                <a:spcPts val="100"/>
              </a:spcBef>
            </a:pPr>
            <a:r>
              <a:rPr lang="pt-BR" sz="1400" b="1" spc="-10" dirty="0" err="1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Nacidos</a:t>
            </a:r>
            <a:r>
              <a:rPr lang="pt-BR" sz="1400" b="1" spc="-10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 Vivos</a:t>
            </a:r>
            <a:endParaRPr lang="pt-BR" sz="1400" b="1" dirty="0">
              <a:latin typeface="Century Gothic" panose="020B0502020202020204" pitchFamily="34" charset="0"/>
              <a:cs typeface="Arial Black"/>
            </a:endParaRPr>
          </a:p>
          <a:p>
            <a:pPr algn="ctr">
              <a:spcBef>
                <a:spcPts val="100"/>
              </a:spcBef>
            </a:pPr>
            <a:endParaRPr lang="pt-BR" sz="1000" spc="-10" dirty="0">
              <a:solidFill>
                <a:srgbClr val="2D5372"/>
              </a:solidFill>
              <a:latin typeface="Century Gothic" panose="020B0502020202020204" pitchFamily="34" charset="0"/>
              <a:cs typeface="Tahoma"/>
            </a:endParaRPr>
          </a:p>
          <a:p>
            <a:pPr algn="ctr">
              <a:spcBef>
                <a:spcPts val="100"/>
              </a:spcBef>
            </a:pPr>
            <a:r>
              <a:rPr lang="pt-BR" sz="90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Principales</a:t>
            </a:r>
            <a:r>
              <a:rPr lang="pt-BR" sz="900" dirty="0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lang="pt-BR" sz="900" dirty="0" err="1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Conclusiones</a:t>
            </a:r>
            <a:r>
              <a:rPr lang="pt-BR" sz="900" dirty="0">
                <a:solidFill>
                  <a:srgbClr val="2D5372"/>
                </a:solidFill>
                <a:latin typeface="Century Gothic" panose="020B0502020202020204" pitchFamily="34" charset="0"/>
                <a:cs typeface="Tahoma"/>
              </a:rPr>
              <a:t>: </a:t>
            </a:r>
            <a:r>
              <a:rPr lang="es-ES" sz="900" b="1" dirty="0">
                <a:solidFill>
                  <a:srgbClr val="2D5372"/>
                </a:solidFill>
                <a:latin typeface="Century Gothic" panose="020B0502020202020204" pitchFamily="34" charset="0"/>
                <a:cs typeface="Arial Black"/>
              </a:rPr>
              <a:t>Mejora significativa en la tasa de nacidos vivos para PGT-A + ERA vs. PGT-A solo</a:t>
            </a:r>
            <a:endParaRPr sz="900" b="1" dirty="0">
              <a:latin typeface="Century Gothic" panose="020B0502020202020204" pitchFamily="34" charset="0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349</Words>
  <Application>Microsoft Office PowerPoint</Application>
  <PresentationFormat>Personalizar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 Black</vt:lpstr>
      <vt:lpstr>Arial MT</vt:lpstr>
      <vt:lpstr>Avenir Next LT Pro</vt:lpstr>
      <vt:lpstr>Calibri</vt:lpstr>
      <vt:lpstr>Century Gothic</vt:lpstr>
      <vt:lpstr>Segoe UI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Ficha_ERA_Study_B</dc:title>
  <cp:lastModifiedBy>Vinicius Ricardo Da Silva</cp:lastModifiedBy>
  <cp:revision>1</cp:revision>
  <dcterms:created xsi:type="dcterms:W3CDTF">2025-04-08T21:08:43Z</dcterms:created>
  <dcterms:modified xsi:type="dcterms:W3CDTF">2025-04-09T18:06:32Z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2025-04-01T00:00:00Z</vt:filetime>
  </property>
  <property fmtid="{D5CDD505-2E9C-101B-9397-08002B2CF9AE}" pid="3" name="Creator">
    <vt:lpwstr>Adobe Illustrator 29.1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2025-04-08T00:00:00Z</vt:filetime>
  </property>
  <property fmtid="{D5CDD505-2E9C-101B-9397-08002B2CF9AE}" pid="6" name="Producer">
    <vt:lpwstr>Adobe PDF library 17.00</vt:lpwstr>
  </property>
</Properties>
</file>